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vsd" ContentType="application/vnd.visio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140"/>
  </p:notesMasterIdLst>
  <p:handoutMasterIdLst>
    <p:handoutMasterId r:id="rId141"/>
  </p:handoutMasterIdLst>
  <p:sldIdLst>
    <p:sldId id="256" r:id="rId2"/>
    <p:sldId id="298" r:id="rId3"/>
    <p:sldId id="418" r:id="rId4"/>
    <p:sldId id="376" r:id="rId5"/>
    <p:sldId id="377" r:id="rId6"/>
    <p:sldId id="378" r:id="rId7"/>
    <p:sldId id="379" r:id="rId8"/>
    <p:sldId id="380" r:id="rId9"/>
    <p:sldId id="381" r:id="rId10"/>
    <p:sldId id="382" r:id="rId11"/>
    <p:sldId id="383" r:id="rId12"/>
    <p:sldId id="384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19" r:id="rId31"/>
    <p:sldId id="405" r:id="rId32"/>
    <p:sldId id="420" r:id="rId33"/>
    <p:sldId id="421" r:id="rId34"/>
    <p:sldId id="422" r:id="rId35"/>
    <p:sldId id="423" r:id="rId36"/>
    <p:sldId id="424" r:id="rId37"/>
    <p:sldId id="425" r:id="rId38"/>
    <p:sldId id="426" r:id="rId39"/>
    <p:sldId id="427" r:id="rId40"/>
    <p:sldId id="429" r:id="rId41"/>
    <p:sldId id="428" r:id="rId42"/>
    <p:sldId id="430" r:id="rId43"/>
    <p:sldId id="431" r:id="rId44"/>
    <p:sldId id="432" r:id="rId45"/>
    <p:sldId id="433" r:id="rId46"/>
    <p:sldId id="434" r:id="rId47"/>
    <p:sldId id="435" r:id="rId48"/>
    <p:sldId id="436" r:id="rId49"/>
    <p:sldId id="437" r:id="rId50"/>
    <p:sldId id="438" r:id="rId51"/>
    <p:sldId id="439" r:id="rId52"/>
    <p:sldId id="440" r:id="rId53"/>
    <p:sldId id="441" r:id="rId54"/>
    <p:sldId id="442" r:id="rId55"/>
    <p:sldId id="443" r:id="rId56"/>
    <p:sldId id="446" r:id="rId57"/>
    <p:sldId id="444" r:id="rId58"/>
    <p:sldId id="445" r:id="rId59"/>
    <p:sldId id="447" r:id="rId60"/>
    <p:sldId id="448" r:id="rId61"/>
    <p:sldId id="449" r:id="rId62"/>
    <p:sldId id="450" r:id="rId63"/>
    <p:sldId id="451" r:id="rId64"/>
    <p:sldId id="452" r:id="rId65"/>
    <p:sldId id="453" r:id="rId66"/>
    <p:sldId id="454" r:id="rId67"/>
    <p:sldId id="455" r:id="rId68"/>
    <p:sldId id="481" r:id="rId69"/>
    <p:sldId id="456" r:id="rId70"/>
    <p:sldId id="457" r:id="rId71"/>
    <p:sldId id="458" r:id="rId72"/>
    <p:sldId id="459" r:id="rId73"/>
    <p:sldId id="460" r:id="rId74"/>
    <p:sldId id="461" r:id="rId75"/>
    <p:sldId id="462" r:id="rId76"/>
    <p:sldId id="463" r:id="rId77"/>
    <p:sldId id="464" r:id="rId78"/>
    <p:sldId id="465" r:id="rId79"/>
    <p:sldId id="466" r:id="rId80"/>
    <p:sldId id="468" r:id="rId81"/>
    <p:sldId id="469" r:id="rId82"/>
    <p:sldId id="470" r:id="rId83"/>
    <p:sldId id="471" r:id="rId84"/>
    <p:sldId id="472" r:id="rId85"/>
    <p:sldId id="473" r:id="rId86"/>
    <p:sldId id="476" r:id="rId87"/>
    <p:sldId id="477" r:id="rId88"/>
    <p:sldId id="479" r:id="rId89"/>
    <p:sldId id="480" r:id="rId90"/>
    <p:sldId id="478" r:id="rId91"/>
    <p:sldId id="474" r:id="rId92"/>
    <p:sldId id="475" r:id="rId93"/>
    <p:sldId id="485" r:id="rId94"/>
    <p:sldId id="484" r:id="rId95"/>
    <p:sldId id="482" r:id="rId96"/>
    <p:sldId id="483" r:id="rId97"/>
    <p:sldId id="486" r:id="rId98"/>
    <p:sldId id="500" r:id="rId99"/>
    <p:sldId id="487" r:id="rId100"/>
    <p:sldId id="488" r:id="rId101"/>
    <p:sldId id="489" r:id="rId102"/>
    <p:sldId id="490" r:id="rId103"/>
    <p:sldId id="491" r:id="rId104"/>
    <p:sldId id="492" r:id="rId105"/>
    <p:sldId id="493" r:id="rId106"/>
    <p:sldId id="495" r:id="rId107"/>
    <p:sldId id="496" r:id="rId108"/>
    <p:sldId id="497" r:id="rId109"/>
    <p:sldId id="498" r:id="rId110"/>
    <p:sldId id="499" r:id="rId111"/>
    <p:sldId id="502" r:id="rId112"/>
    <p:sldId id="503" r:id="rId113"/>
    <p:sldId id="504" r:id="rId114"/>
    <p:sldId id="505" r:id="rId115"/>
    <p:sldId id="509" r:id="rId116"/>
    <p:sldId id="511" r:id="rId117"/>
    <p:sldId id="506" r:id="rId118"/>
    <p:sldId id="507" r:id="rId119"/>
    <p:sldId id="508" r:id="rId120"/>
    <p:sldId id="510" r:id="rId121"/>
    <p:sldId id="512" r:id="rId122"/>
    <p:sldId id="513" r:id="rId123"/>
    <p:sldId id="514" r:id="rId124"/>
    <p:sldId id="515" r:id="rId125"/>
    <p:sldId id="516" r:id="rId126"/>
    <p:sldId id="517" r:id="rId127"/>
    <p:sldId id="519" r:id="rId128"/>
    <p:sldId id="518" r:id="rId129"/>
    <p:sldId id="520" r:id="rId130"/>
    <p:sldId id="521" r:id="rId131"/>
    <p:sldId id="522" r:id="rId132"/>
    <p:sldId id="523" r:id="rId133"/>
    <p:sldId id="524" r:id="rId134"/>
    <p:sldId id="530" r:id="rId135"/>
    <p:sldId id="526" r:id="rId136"/>
    <p:sldId id="527" r:id="rId137"/>
    <p:sldId id="528" r:id="rId138"/>
    <p:sldId id="529" r:id="rId139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56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28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00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7213" indent="1588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CAC4AA-0016-48CD-82B3-ADE8B3CBBE84}">
          <p14:sldIdLst>
            <p14:sldId id="256"/>
            <p14:sldId id="298"/>
            <p14:sldId id="418"/>
            <p14:sldId id="376"/>
            <p14:sldId id="377"/>
            <p14:sldId id="37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5"/>
            <p14:sldId id="396"/>
            <p14:sldId id="397"/>
            <p14:sldId id="398"/>
            <p14:sldId id="399"/>
            <p14:sldId id="400"/>
            <p14:sldId id="401"/>
            <p14:sldId id="402"/>
            <p14:sldId id="403"/>
            <p14:sldId id="404"/>
            <p14:sldId id="419"/>
            <p14:sldId id="405"/>
            <p14:sldId id="420"/>
            <p14:sldId id="421"/>
            <p14:sldId id="422"/>
            <p14:sldId id="423"/>
            <p14:sldId id="424"/>
            <p14:sldId id="425"/>
            <p14:sldId id="426"/>
            <p14:sldId id="427"/>
            <p14:sldId id="429"/>
            <p14:sldId id="428"/>
            <p14:sldId id="430"/>
            <p14:sldId id="431"/>
            <p14:sldId id="432"/>
            <p14:sldId id="433"/>
            <p14:sldId id="434"/>
            <p14:sldId id="435"/>
            <p14:sldId id="436"/>
            <p14:sldId id="437"/>
            <p14:sldId id="438"/>
            <p14:sldId id="439"/>
            <p14:sldId id="440"/>
            <p14:sldId id="441"/>
            <p14:sldId id="442"/>
            <p14:sldId id="443"/>
            <p14:sldId id="446"/>
            <p14:sldId id="444"/>
            <p14:sldId id="445"/>
            <p14:sldId id="447"/>
            <p14:sldId id="448"/>
            <p14:sldId id="449"/>
            <p14:sldId id="450"/>
            <p14:sldId id="451"/>
            <p14:sldId id="452"/>
            <p14:sldId id="453"/>
            <p14:sldId id="454"/>
            <p14:sldId id="455"/>
            <p14:sldId id="481"/>
            <p14:sldId id="456"/>
            <p14:sldId id="457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8"/>
            <p14:sldId id="469"/>
            <p14:sldId id="470"/>
            <p14:sldId id="471"/>
            <p14:sldId id="472"/>
            <p14:sldId id="473"/>
            <p14:sldId id="476"/>
            <p14:sldId id="477"/>
            <p14:sldId id="479"/>
            <p14:sldId id="480"/>
            <p14:sldId id="478"/>
            <p14:sldId id="474"/>
            <p14:sldId id="475"/>
            <p14:sldId id="485"/>
            <p14:sldId id="484"/>
            <p14:sldId id="482"/>
            <p14:sldId id="483"/>
            <p14:sldId id="486"/>
            <p14:sldId id="500"/>
            <p14:sldId id="487"/>
            <p14:sldId id="488"/>
            <p14:sldId id="489"/>
            <p14:sldId id="490"/>
            <p14:sldId id="491"/>
            <p14:sldId id="492"/>
            <p14:sldId id="493"/>
            <p14:sldId id="495"/>
            <p14:sldId id="496"/>
            <p14:sldId id="497"/>
            <p14:sldId id="498"/>
            <p14:sldId id="499"/>
            <p14:sldId id="502"/>
            <p14:sldId id="503"/>
            <p14:sldId id="504"/>
            <p14:sldId id="505"/>
            <p14:sldId id="509"/>
            <p14:sldId id="511"/>
            <p14:sldId id="506"/>
            <p14:sldId id="507"/>
            <p14:sldId id="508"/>
            <p14:sldId id="510"/>
            <p14:sldId id="512"/>
            <p14:sldId id="513"/>
            <p14:sldId id="514"/>
            <p14:sldId id="515"/>
            <p14:sldId id="516"/>
            <p14:sldId id="517"/>
            <p14:sldId id="519"/>
            <p14:sldId id="518"/>
            <p14:sldId id="520"/>
            <p14:sldId id="521"/>
            <p14:sldId id="522"/>
            <p14:sldId id="523"/>
            <p14:sldId id="524"/>
            <p14:sldId id="530"/>
            <p14:sldId id="526"/>
            <p14:sldId id="527"/>
            <p14:sldId id="528"/>
            <p14:sldId id="5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33FF"/>
    <a:srgbClr val="008000"/>
    <a:srgbClr val="CC0000"/>
    <a:srgbClr val="F0FEFE"/>
    <a:srgbClr val="EFFFEF"/>
    <a:srgbClr val="F8F8F8"/>
    <a:srgbClr val="00FFCC"/>
    <a:srgbClr val="993300"/>
    <a:srgbClr val="FAF8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5473" autoAdjust="0"/>
  </p:normalViewPr>
  <p:slideViewPr>
    <p:cSldViewPr snapToObjects="1">
      <p:cViewPr varScale="1">
        <p:scale>
          <a:sx n="111" d="100"/>
          <a:sy n="111" d="100"/>
        </p:scale>
        <p:origin x="17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848"/>
    </p:cViewPr>
  </p:sorterViewPr>
  <p:notesViewPr>
    <p:cSldViewPr snapToObjects="1">
      <p:cViewPr>
        <p:scale>
          <a:sx n="100" d="100"/>
          <a:sy n="100" d="100"/>
        </p:scale>
        <p:origin x="-864" y="3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notesMaster" Target="notesMasters/notesMaster1.xml"/><Relationship Id="rId14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presProps" Target="pres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1050;&#1085;&#1080;&#1075;&#1072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238888888888892"/>
          <c:y val="0.17171296296296296"/>
          <c:w val="0.72571522309711278"/>
          <c:h val="0.80536579964031718"/>
        </c:manualLayout>
      </c:layout>
      <c:scatterChart>
        <c:scatterStyle val="smoothMarker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h(t)</c:v>
                </c:pt>
              </c:strCache>
            </c:strRef>
          </c:tx>
          <c:spPr>
            <a:ln w="3492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xVal>
            <c:numRef>
              <c:f>Лист1!$A$3:$A$43</c:f>
              <c:numCache>
                <c:formatCode>General</c:formatCode>
                <c:ptCount val="41"/>
                <c:pt idx="0">
                  <c:v>-2</c:v>
                </c:pt>
                <c:pt idx="1">
                  <c:v>-1.9</c:v>
                </c:pt>
                <c:pt idx="2">
                  <c:v>-1.7999999999999998</c:v>
                </c:pt>
                <c:pt idx="3">
                  <c:v>-1.6999999999999997</c:v>
                </c:pt>
                <c:pt idx="4">
                  <c:v>-1.5999999999999996</c:v>
                </c:pt>
                <c:pt idx="5">
                  <c:v>-1.4999999999999996</c:v>
                </c:pt>
                <c:pt idx="6">
                  <c:v>-1.3999999999999995</c:v>
                </c:pt>
                <c:pt idx="7">
                  <c:v>-1.2999999999999994</c:v>
                </c:pt>
                <c:pt idx="8">
                  <c:v>-1.1999999999999993</c:v>
                </c:pt>
                <c:pt idx="9">
                  <c:v>-1.0999999999999992</c:v>
                </c:pt>
                <c:pt idx="10">
                  <c:v>-0.99999999999999922</c:v>
                </c:pt>
                <c:pt idx="11">
                  <c:v>-0.89999999999999925</c:v>
                </c:pt>
                <c:pt idx="12">
                  <c:v>-0.79999999999999927</c:v>
                </c:pt>
                <c:pt idx="13">
                  <c:v>-0.69999999999999929</c:v>
                </c:pt>
                <c:pt idx="14">
                  <c:v>-0.59999999999999931</c:v>
                </c:pt>
                <c:pt idx="15">
                  <c:v>-0.49999999999999933</c:v>
                </c:pt>
                <c:pt idx="16">
                  <c:v>-0.39999999999999936</c:v>
                </c:pt>
                <c:pt idx="17">
                  <c:v>-0.29999999999999938</c:v>
                </c:pt>
                <c:pt idx="18">
                  <c:v>-0.19999999999999937</c:v>
                </c:pt>
                <c:pt idx="19">
                  <c:v>-9.9999999999999367E-2</c:v>
                </c:pt>
                <c:pt idx="21">
                  <c:v>0.1</c:v>
                </c:pt>
                <c:pt idx="22">
                  <c:v>0.2</c:v>
                </c:pt>
                <c:pt idx="23">
                  <c:v>0.30000000000000004</c:v>
                </c:pt>
                <c:pt idx="24">
                  <c:v>0.4</c:v>
                </c:pt>
                <c:pt idx="25">
                  <c:v>0.5</c:v>
                </c:pt>
                <c:pt idx="26">
                  <c:v>0.6</c:v>
                </c:pt>
                <c:pt idx="27">
                  <c:v>0.7</c:v>
                </c:pt>
                <c:pt idx="28">
                  <c:v>0.79999999999999993</c:v>
                </c:pt>
                <c:pt idx="29">
                  <c:v>0.89999999999999991</c:v>
                </c:pt>
                <c:pt idx="30">
                  <c:v>0.99999999999999989</c:v>
                </c:pt>
                <c:pt idx="31">
                  <c:v>1.0999999999999999</c:v>
                </c:pt>
                <c:pt idx="32">
                  <c:v>1.2</c:v>
                </c:pt>
                <c:pt idx="33">
                  <c:v>1.3</c:v>
                </c:pt>
                <c:pt idx="34">
                  <c:v>1.4000000000000001</c:v>
                </c:pt>
                <c:pt idx="35">
                  <c:v>1.5000000000000002</c:v>
                </c:pt>
                <c:pt idx="36">
                  <c:v>1.6000000000000003</c:v>
                </c:pt>
                <c:pt idx="37">
                  <c:v>1.7000000000000004</c:v>
                </c:pt>
                <c:pt idx="38">
                  <c:v>1.8000000000000005</c:v>
                </c:pt>
                <c:pt idx="39">
                  <c:v>1.9000000000000006</c:v>
                </c:pt>
                <c:pt idx="40">
                  <c:v>2.0000000000000004</c:v>
                </c:pt>
              </c:numCache>
            </c:numRef>
          </c:xVal>
          <c:yVal>
            <c:numRef>
              <c:f>Лист1!$B$3:$B$43</c:f>
              <c:numCache>
                <c:formatCode>General</c:formatCode>
                <c:ptCount val="41"/>
                <c:pt idx="0">
                  <c:v>-0.15915494309189535</c:v>
                </c:pt>
                <c:pt idx="1">
                  <c:v>-0.16753151904410038</c:v>
                </c:pt>
                <c:pt idx="2">
                  <c:v>-0.17683882565766151</c:v>
                </c:pt>
                <c:pt idx="3">
                  <c:v>-0.18724110951987691</c:v>
                </c:pt>
                <c:pt idx="4">
                  <c:v>-0.19894367886486922</c:v>
                </c:pt>
                <c:pt idx="5">
                  <c:v>-0.21220659078919385</c:v>
                </c:pt>
                <c:pt idx="6">
                  <c:v>-0.22736420441699343</c:v>
                </c:pt>
                <c:pt idx="7">
                  <c:v>-0.24485375860291603</c:v>
                </c:pt>
                <c:pt idx="8">
                  <c:v>-0.26525823848649238</c:v>
                </c:pt>
                <c:pt idx="9">
                  <c:v>-0.2893726238034463</c:v>
                </c:pt>
                <c:pt idx="10">
                  <c:v>-0.31830988618379091</c:v>
                </c:pt>
                <c:pt idx="11">
                  <c:v>-0.3536776513153233</c:v>
                </c:pt>
                <c:pt idx="12">
                  <c:v>-0.39788735772973871</c:v>
                </c:pt>
                <c:pt idx="13">
                  <c:v>-0.45472840883398719</c:v>
                </c:pt>
                <c:pt idx="14">
                  <c:v>-0.5305164769729851</c:v>
                </c:pt>
                <c:pt idx="15">
                  <c:v>-0.63661977236758227</c:v>
                </c:pt>
                <c:pt idx="16">
                  <c:v>-0.79577471545947798</c:v>
                </c:pt>
                <c:pt idx="17">
                  <c:v>-1.0610329539459711</c:v>
                </c:pt>
                <c:pt idx="18">
                  <c:v>-1.5915494309189584</c:v>
                </c:pt>
                <c:pt idx="19">
                  <c:v>-3.183098861837927</c:v>
                </c:pt>
                <c:pt idx="21">
                  <c:v>3.1830988618379066</c:v>
                </c:pt>
                <c:pt idx="22">
                  <c:v>1.5915494309189533</c:v>
                </c:pt>
                <c:pt idx="23">
                  <c:v>1.0610329539459689</c:v>
                </c:pt>
                <c:pt idx="24">
                  <c:v>0.79577471545947664</c:v>
                </c:pt>
                <c:pt idx="25">
                  <c:v>0.63661977236758138</c:v>
                </c:pt>
                <c:pt idx="26">
                  <c:v>0.53051647697298454</c:v>
                </c:pt>
                <c:pt idx="27">
                  <c:v>0.45472840883398674</c:v>
                </c:pt>
                <c:pt idx="28">
                  <c:v>0.39788735772973838</c:v>
                </c:pt>
                <c:pt idx="29">
                  <c:v>0.35367765131532303</c:v>
                </c:pt>
                <c:pt idx="30">
                  <c:v>0.31830988618379075</c:v>
                </c:pt>
                <c:pt idx="31">
                  <c:v>0.28937262380344614</c:v>
                </c:pt>
                <c:pt idx="32">
                  <c:v>0.26525823848649227</c:v>
                </c:pt>
                <c:pt idx="33">
                  <c:v>0.24485375860291592</c:v>
                </c:pt>
                <c:pt idx="34">
                  <c:v>0.22736420441699334</c:v>
                </c:pt>
                <c:pt idx="35">
                  <c:v>0.21220659078919377</c:v>
                </c:pt>
                <c:pt idx="36">
                  <c:v>0.19894367886486913</c:v>
                </c:pt>
                <c:pt idx="37">
                  <c:v>0.18724110951987682</c:v>
                </c:pt>
                <c:pt idx="38">
                  <c:v>0.17683882565766146</c:v>
                </c:pt>
                <c:pt idx="39">
                  <c:v>0.16753151904410032</c:v>
                </c:pt>
                <c:pt idx="40">
                  <c:v>0.15915494309189532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320800"/>
        <c:axId val="177321360"/>
      </c:scatterChart>
      <c:valAx>
        <c:axId val="177320800"/>
        <c:scaling>
          <c:orientation val="minMax"/>
          <c:max val="2"/>
          <c:min val="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321360"/>
        <c:crosses val="autoZero"/>
        <c:crossBetween val="midCat"/>
      </c:valAx>
      <c:valAx>
        <c:axId val="177321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320800"/>
        <c:crossesAt val="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6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7" Type="http://schemas.openxmlformats.org/officeDocument/2006/relationships/image" Target="../media/image48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36.wmf"/><Relationship Id="rId4" Type="http://schemas.openxmlformats.org/officeDocument/2006/relationships/image" Target="../media/image51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image" Target="../media/image56.wmf"/><Relationship Id="rId1" Type="http://schemas.openxmlformats.org/officeDocument/2006/relationships/image" Target="../media/image36.wmf"/><Relationship Id="rId5" Type="http://schemas.openxmlformats.org/officeDocument/2006/relationships/image" Target="../media/image59.wmf"/><Relationship Id="rId4" Type="http://schemas.openxmlformats.org/officeDocument/2006/relationships/image" Target="../media/image58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image" Target="../media/image6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3" Type="http://schemas.openxmlformats.org/officeDocument/2006/relationships/image" Target="../media/image115.wmf"/><Relationship Id="rId7" Type="http://schemas.openxmlformats.org/officeDocument/2006/relationships/image" Target="../media/image119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6" Type="http://schemas.openxmlformats.org/officeDocument/2006/relationships/image" Target="../media/image118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Relationship Id="rId9" Type="http://schemas.openxmlformats.org/officeDocument/2006/relationships/image" Target="../media/image12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2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6" Type="http://schemas.openxmlformats.org/officeDocument/2006/relationships/image" Target="../media/image137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4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wmf"/><Relationship Id="rId7" Type="http://schemas.openxmlformats.org/officeDocument/2006/relationships/image" Target="../media/image150.wmf"/><Relationship Id="rId2" Type="http://schemas.openxmlformats.org/officeDocument/2006/relationships/image" Target="../media/image145.wmf"/><Relationship Id="rId1" Type="http://schemas.openxmlformats.org/officeDocument/2006/relationships/image" Target="../media/image144.wmf"/><Relationship Id="rId6" Type="http://schemas.openxmlformats.org/officeDocument/2006/relationships/image" Target="../media/image149.wmf"/><Relationship Id="rId5" Type="http://schemas.openxmlformats.org/officeDocument/2006/relationships/image" Target="../media/image148.wmf"/><Relationship Id="rId4" Type="http://schemas.openxmlformats.org/officeDocument/2006/relationships/image" Target="../media/image147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2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5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6.e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6.wmf"/><Relationship Id="rId1" Type="http://schemas.openxmlformats.org/officeDocument/2006/relationships/image" Target="../media/image157.wmf"/><Relationship Id="rId6" Type="http://schemas.openxmlformats.org/officeDocument/2006/relationships/image" Target="../media/image160.wmf"/><Relationship Id="rId5" Type="http://schemas.openxmlformats.org/officeDocument/2006/relationships/image" Target="../media/image159.wmf"/><Relationship Id="rId4" Type="http://schemas.openxmlformats.org/officeDocument/2006/relationships/image" Target="../media/image15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wmf"/><Relationship Id="rId2" Type="http://schemas.openxmlformats.org/officeDocument/2006/relationships/image" Target="../media/image146.wmf"/><Relationship Id="rId1" Type="http://schemas.openxmlformats.org/officeDocument/2006/relationships/image" Target="../media/image157.wmf"/><Relationship Id="rId4" Type="http://schemas.openxmlformats.org/officeDocument/2006/relationships/image" Target="../media/image158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4" Type="http://schemas.openxmlformats.org/officeDocument/2006/relationships/image" Target="../media/image165.e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wmf"/><Relationship Id="rId2" Type="http://schemas.openxmlformats.org/officeDocument/2006/relationships/image" Target="../media/image163.wmf"/><Relationship Id="rId1" Type="http://schemas.openxmlformats.org/officeDocument/2006/relationships/image" Target="../media/image162.wmf"/><Relationship Id="rId4" Type="http://schemas.openxmlformats.org/officeDocument/2006/relationships/image" Target="../media/image166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8.emf"/></Relationships>
</file>

<file path=ppt/drawings/_rels/vmlDrawing44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wmf"/><Relationship Id="rId3" Type="http://schemas.openxmlformats.org/officeDocument/2006/relationships/image" Target="../media/image171.wmf"/><Relationship Id="rId7" Type="http://schemas.openxmlformats.org/officeDocument/2006/relationships/image" Target="../media/image175.wmf"/><Relationship Id="rId2" Type="http://schemas.openxmlformats.org/officeDocument/2006/relationships/image" Target="../media/image170.wmf"/><Relationship Id="rId1" Type="http://schemas.openxmlformats.org/officeDocument/2006/relationships/image" Target="../media/image169.emf"/><Relationship Id="rId6" Type="http://schemas.openxmlformats.org/officeDocument/2006/relationships/image" Target="../media/image174.wmf"/><Relationship Id="rId5" Type="http://schemas.openxmlformats.org/officeDocument/2006/relationships/image" Target="../media/image173.wmf"/><Relationship Id="rId10" Type="http://schemas.openxmlformats.org/officeDocument/2006/relationships/image" Target="../media/image178.wmf"/><Relationship Id="rId4" Type="http://schemas.openxmlformats.org/officeDocument/2006/relationships/image" Target="../media/image172.wmf"/><Relationship Id="rId9" Type="http://schemas.openxmlformats.org/officeDocument/2006/relationships/image" Target="../media/image177.w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9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2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4.w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2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3.w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5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8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9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0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1.e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wmf"/><Relationship Id="rId2" Type="http://schemas.openxmlformats.org/officeDocument/2006/relationships/image" Target="../media/image265.wmf"/><Relationship Id="rId1" Type="http://schemas.openxmlformats.org/officeDocument/2006/relationships/image" Target="../media/image264.emf"/><Relationship Id="rId4" Type="http://schemas.openxmlformats.org/officeDocument/2006/relationships/image" Target="../media/image267.w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8.emf"/></Relationships>
</file>

<file path=ppt/drawings/_rels/vmlDrawing5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2.emf"/><Relationship Id="rId1" Type="http://schemas.openxmlformats.org/officeDocument/2006/relationships/image" Target="../media/image27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3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wmf"/></Relationships>
</file>

<file path=ppt/drawings/_rels/vmlDrawing6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6.emf"/><Relationship Id="rId1" Type="http://schemas.openxmlformats.org/officeDocument/2006/relationships/image" Target="../media/image285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7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8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9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0.emf"/></Relationships>
</file>

<file path=ppt/drawings/_rels/vmlDrawing6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3.wmf"/><Relationship Id="rId2" Type="http://schemas.openxmlformats.org/officeDocument/2006/relationships/image" Target="../media/image292.wmf"/><Relationship Id="rId1" Type="http://schemas.openxmlformats.org/officeDocument/2006/relationships/image" Target="../media/image291.wmf"/><Relationship Id="rId5" Type="http://schemas.openxmlformats.org/officeDocument/2006/relationships/image" Target="../media/image295.wmf"/><Relationship Id="rId4" Type="http://schemas.openxmlformats.org/officeDocument/2006/relationships/image" Target="../media/image294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7.emf"/></Relationships>
</file>

<file path=ppt/drawings/_rels/vmlDrawing6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9.wmf"/><Relationship Id="rId2" Type="http://schemas.openxmlformats.org/officeDocument/2006/relationships/image" Target="../media/image298.wmf"/><Relationship Id="rId1" Type="http://schemas.openxmlformats.org/officeDocument/2006/relationships/image" Target="../media/image297.emf"/></Relationships>
</file>

<file path=ppt/drawings/_rels/vmlDrawing6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wmf"/><Relationship Id="rId1" Type="http://schemas.openxmlformats.org/officeDocument/2006/relationships/image" Target="../media/image300.wmf"/></Relationships>
</file>

<file path=ppt/drawings/_rels/vmlDrawing6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5.wmf"/><Relationship Id="rId2" Type="http://schemas.openxmlformats.org/officeDocument/2006/relationships/image" Target="../media/image304.wmf"/><Relationship Id="rId1" Type="http://schemas.openxmlformats.org/officeDocument/2006/relationships/image" Target="../media/image303.wmf"/><Relationship Id="rId4" Type="http://schemas.openxmlformats.org/officeDocument/2006/relationships/image" Target="../media/image30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9.wmf"/><Relationship Id="rId7" Type="http://schemas.openxmlformats.org/officeDocument/2006/relationships/image" Target="../media/image313.wmf"/><Relationship Id="rId2" Type="http://schemas.openxmlformats.org/officeDocument/2006/relationships/image" Target="../media/image308.wmf"/><Relationship Id="rId1" Type="http://schemas.openxmlformats.org/officeDocument/2006/relationships/image" Target="../media/image307.wmf"/><Relationship Id="rId6" Type="http://schemas.openxmlformats.org/officeDocument/2006/relationships/image" Target="../media/image312.wmf"/><Relationship Id="rId5" Type="http://schemas.openxmlformats.org/officeDocument/2006/relationships/image" Target="../media/image311.wmf"/><Relationship Id="rId4" Type="http://schemas.openxmlformats.org/officeDocument/2006/relationships/image" Target="../media/image310.wmf"/></Relationships>
</file>

<file path=ppt/drawings/_rels/vmlDrawing7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6.wmf"/><Relationship Id="rId2" Type="http://schemas.openxmlformats.org/officeDocument/2006/relationships/image" Target="../media/image315.wmf"/><Relationship Id="rId1" Type="http://schemas.openxmlformats.org/officeDocument/2006/relationships/image" Target="../media/image314.wmf"/><Relationship Id="rId4" Type="http://schemas.openxmlformats.org/officeDocument/2006/relationships/image" Target="../media/image317.w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7.wmf"/></Relationships>
</file>

<file path=ppt/drawings/_rels/vmlDrawing7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3.wmf"/><Relationship Id="rId2" Type="http://schemas.openxmlformats.org/officeDocument/2006/relationships/image" Target="../media/image322.wmf"/><Relationship Id="rId1" Type="http://schemas.openxmlformats.org/officeDocument/2006/relationships/image" Target="../media/image321.wmf"/><Relationship Id="rId5" Type="http://schemas.openxmlformats.org/officeDocument/2006/relationships/image" Target="../media/image325.wmf"/><Relationship Id="rId4" Type="http://schemas.openxmlformats.org/officeDocument/2006/relationships/image" Target="../media/image324.wmf"/></Relationships>
</file>

<file path=ppt/drawings/_rels/vmlDrawing7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1.wmf"/><Relationship Id="rId2" Type="http://schemas.openxmlformats.org/officeDocument/2006/relationships/image" Target="../media/image350.wmf"/><Relationship Id="rId1" Type="http://schemas.openxmlformats.org/officeDocument/2006/relationships/image" Target="../media/image349.wmf"/><Relationship Id="rId6" Type="http://schemas.openxmlformats.org/officeDocument/2006/relationships/image" Target="../media/image354.wmf"/><Relationship Id="rId5" Type="http://schemas.openxmlformats.org/officeDocument/2006/relationships/image" Target="../media/image353.wmf"/><Relationship Id="rId4" Type="http://schemas.openxmlformats.org/officeDocument/2006/relationships/image" Target="../media/image352.w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5.wmf"/></Relationships>
</file>

<file path=ppt/drawings/_rels/vmlDrawing7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64.wmf"/><Relationship Id="rId13" Type="http://schemas.openxmlformats.org/officeDocument/2006/relationships/image" Target="../media/image369.wmf"/><Relationship Id="rId18" Type="http://schemas.openxmlformats.org/officeDocument/2006/relationships/image" Target="../media/image374.wmf"/><Relationship Id="rId3" Type="http://schemas.openxmlformats.org/officeDocument/2006/relationships/image" Target="../media/image359.wmf"/><Relationship Id="rId7" Type="http://schemas.openxmlformats.org/officeDocument/2006/relationships/image" Target="../media/image363.wmf"/><Relationship Id="rId12" Type="http://schemas.openxmlformats.org/officeDocument/2006/relationships/image" Target="../media/image368.wmf"/><Relationship Id="rId17" Type="http://schemas.openxmlformats.org/officeDocument/2006/relationships/image" Target="../media/image373.wmf"/><Relationship Id="rId2" Type="http://schemas.openxmlformats.org/officeDocument/2006/relationships/image" Target="../media/image358.wmf"/><Relationship Id="rId16" Type="http://schemas.openxmlformats.org/officeDocument/2006/relationships/image" Target="../media/image372.wmf"/><Relationship Id="rId1" Type="http://schemas.openxmlformats.org/officeDocument/2006/relationships/image" Target="../media/image357.wmf"/><Relationship Id="rId6" Type="http://schemas.openxmlformats.org/officeDocument/2006/relationships/image" Target="../media/image362.wmf"/><Relationship Id="rId11" Type="http://schemas.openxmlformats.org/officeDocument/2006/relationships/image" Target="../media/image367.wmf"/><Relationship Id="rId5" Type="http://schemas.openxmlformats.org/officeDocument/2006/relationships/image" Target="../media/image361.wmf"/><Relationship Id="rId15" Type="http://schemas.openxmlformats.org/officeDocument/2006/relationships/image" Target="../media/image371.wmf"/><Relationship Id="rId10" Type="http://schemas.openxmlformats.org/officeDocument/2006/relationships/image" Target="../media/image366.wmf"/><Relationship Id="rId4" Type="http://schemas.openxmlformats.org/officeDocument/2006/relationships/image" Target="../media/image360.wmf"/><Relationship Id="rId9" Type="http://schemas.openxmlformats.org/officeDocument/2006/relationships/image" Target="../media/image365.wmf"/><Relationship Id="rId14" Type="http://schemas.openxmlformats.org/officeDocument/2006/relationships/image" Target="../media/image370.w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5.wmf"/></Relationships>
</file>

<file path=ppt/drawings/_rels/vmlDrawing7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wmf"/><Relationship Id="rId1" Type="http://schemas.openxmlformats.org/officeDocument/2006/relationships/image" Target="../media/image37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ru-RU"/>
              <a:t>Новгородский Государственный Университет имени Ярослава Мудрого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</a:t>
            </a:r>
            <a:r>
              <a:rPr lang="ru-RU" dirty="0"/>
              <a:t>Слайд </a:t>
            </a:r>
            <a:r>
              <a:rPr lang="en-US" dirty="0"/>
              <a:t> </a:t>
            </a:r>
            <a:fld id="{E8F07A97-6A1A-4745-8861-B4D6B4F5E2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89375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Новгородский Государственный Университет имени Ярослава Мудрого</a:t>
            </a:r>
          </a:p>
        </p:txBody>
      </p:sp>
      <p:sp>
        <p:nvSpPr>
          <p:cNvPr id="157699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</a:t>
            </a:r>
            <a:r>
              <a:rPr lang="ru-RU" dirty="0"/>
              <a:t>Слайд  </a:t>
            </a:r>
            <a:fld id="{6895A83F-D978-4A78-AFB5-A6D91CB5442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745170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Новгородский Государственный Университет имени Ярослава Мудрого</a:t>
            </a:r>
          </a:p>
        </p:txBody>
      </p:sp>
      <p:sp>
        <p:nvSpPr>
          <p:cNvPr id="158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D25C31F9-D772-4A8E-9119-A087D30FF8E8}" type="slidenum">
              <a:rPr lang="ru-RU" smtClean="0"/>
              <a:pPr/>
              <a:t>1</a:t>
            </a:fld>
            <a:endParaRPr lang="ru-RU" dirty="0" smtClean="0"/>
          </a:p>
        </p:txBody>
      </p:sp>
      <p:sp>
        <p:nvSpPr>
          <p:cNvPr id="158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838858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Новгородский Государственный Университет имени Ярослава Мудрого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2978DCBB-9BA6-4B42-96E5-EE1C9C751C82}" type="slidenum">
              <a:rPr lang="ru-RU" smtClean="0"/>
              <a:pPr/>
              <a:t>2</a:t>
            </a:fld>
            <a:endParaRPr lang="ru-RU" dirty="0" smtClean="0"/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25576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ru-RU" smtClean="0"/>
              <a:t>Новгородский Государственный Университет имени Ярослава Мудрого</a:t>
            </a:r>
          </a:p>
        </p:txBody>
      </p:sp>
      <p:sp>
        <p:nvSpPr>
          <p:cNvPr id="15974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2978DCBB-9BA6-4B42-96E5-EE1C9C751C82}" type="slidenum">
              <a:rPr lang="ru-RU" smtClean="0"/>
              <a:pPr/>
              <a:t>3</a:t>
            </a:fld>
            <a:endParaRPr lang="ru-RU" dirty="0" smtClean="0"/>
          </a:p>
        </p:txBody>
      </p:sp>
      <p:sp>
        <p:nvSpPr>
          <p:cNvPr id="1597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187577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3317E6DB-4535-4957-A8DC-D49A449D8B24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017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5D604EA9-9B8B-47A5-9EC2-33383C9D1FA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422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B1C7C448-DA2A-490F-979A-E51CECA564F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41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260350"/>
            <a:ext cx="7488237" cy="3460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323850" y="692150"/>
            <a:ext cx="4171950" cy="568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692150"/>
            <a:ext cx="4171950" cy="568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</a:t>
            </a:r>
            <a:r>
              <a:rPr lang="ru-RU" dirty="0"/>
              <a:t>Слайд  </a:t>
            </a:r>
            <a:fld id="{33F7634C-2850-49D0-8808-73E21F8B7F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762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3" cy="53975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511" y="692150"/>
            <a:ext cx="8856983" cy="27686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511" y="3613150"/>
            <a:ext cx="8856983" cy="276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</a:t>
            </a:r>
            <a:r>
              <a:rPr lang="ru-RU" dirty="0"/>
              <a:t>Слайд  </a:t>
            </a:r>
            <a:fld id="{00673BA9-0110-41DC-9C74-80BD42132AC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880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3" cy="53974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1" y="692150"/>
            <a:ext cx="8856983" cy="276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1" y="3613150"/>
            <a:ext cx="8856983" cy="276860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</a:t>
            </a:r>
            <a:r>
              <a:rPr lang="ru-RU" dirty="0"/>
              <a:t>Слайд  </a:t>
            </a:r>
            <a:fld id="{88BC31C7-361D-43F9-B5D7-20907170E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93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54868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548681"/>
            <a:ext cx="8856983" cy="5760639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099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200E4038-979C-4898-A523-3324D47C417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900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9512" y="5805"/>
            <a:ext cx="8856984" cy="54287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46768" cy="532041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548680"/>
            <a:ext cx="4373056" cy="532041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2ED9B9AA-E79C-4313-A8C3-9A1BE74C236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867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79512" y="1"/>
            <a:ext cx="8856984" cy="548679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548680"/>
            <a:ext cx="4346768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9512" y="1284962"/>
            <a:ext cx="4346768" cy="50243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548680"/>
            <a:ext cx="437305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284962"/>
            <a:ext cx="4373056" cy="502435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1CC08537-1A6A-4728-9151-3A9B32B944A5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7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390DDA47-76E9-46DF-9FC4-C9786807725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499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7876E3BD-E502-4E30-81A5-1B63F5EFDD5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72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3848" y="44624"/>
            <a:ext cx="5832648" cy="62605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DEFD106B-54C2-4A95-AF5F-8BEABF67D7D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1070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621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511" y="1"/>
            <a:ext cx="8856983" cy="54867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607667"/>
            <a:ext cx="8856983" cy="57261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5E0F4F32-CC2D-4981-8DE0-DA2D483D4E7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79512" y="548680"/>
            <a:ext cx="8856983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314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</p:sldLayoutIdLst>
  <p:hf sldNum="0"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18.wmf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268.emf"/><Relationship Id="rId5" Type="http://schemas.openxmlformats.org/officeDocument/2006/relationships/package" Target="../embeddings/_________Microsoft_Visio24.vsdx"/><Relationship Id="rId4" Type="http://schemas.openxmlformats.org/officeDocument/2006/relationships/image" Target="../media/image270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5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8.vml"/><Relationship Id="rId6" Type="http://schemas.openxmlformats.org/officeDocument/2006/relationships/image" Target="../media/image272.emf"/><Relationship Id="rId5" Type="http://schemas.openxmlformats.org/officeDocument/2006/relationships/package" Target="../embeddings/_________Microsoft_Visio26.vsdx"/><Relationship Id="rId4" Type="http://schemas.openxmlformats.org/officeDocument/2006/relationships/image" Target="../media/image271.emf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9.vml"/><Relationship Id="rId5" Type="http://schemas.openxmlformats.org/officeDocument/2006/relationships/image" Target="../media/image273.emf"/><Relationship Id="rId4" Type="http://schemas.openxmlformats.org/officeDocument/2006/relationships/package" Target="../embeddings/_________Microsoft_Visio27.vsdx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6.png"/><Relationship Id="rId7" Type="http://schemas.openxmlformats.org/officeDocument/2006/relationships/image" Target="../media/image280.png"/><Relationship Id="rId2" Type="http://schemas.openxmlformats.org/officeDocument/2006/relationships/image" Target="../media/image2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9.png"/><Relationship Id="rId5" Type="http://schemas.openxmlformats.org/officeDocument/2006/relationships/image" Target="../media/image278.png"/><Relationship Id="rId4" Type="http://schemas.openxmlformats.org/officeDocument/2006/relationships/image" Target="../media/image277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2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3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0.vml"/><Relationship Id="rId6" Type="http://schemas.openxmlformats.org/officeDocument/2006/relationships/image" Target="../media/image286.emf"/><Relationship Id="rId5" Type="http://schemas.openxmlformats.org/officeDocument/2006/relationships/package" Target="../embeddings/_________Microsoft_Visio29.vsdx"/><Relationship Id="rId4" Type="http://schemas.openxmlformats.org/officeDocument/2006/relationships/image" Target="../media/image285.emf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1.vml"/><Relationship Id="rId4" Type="http://schemas.openxmlformats.org/officeDocument/2006/relationships/image" Target="../media/image287.emf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2.vml"/><Relationship Id="rId4" Type="http://schemas.openxmlformats.org/officeDocument/2006/relationships/image" Target="../media/image288.emf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2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3.vml"/><Relationship Id="rId4" Type="http://schemas.openxmlformats.org/officeDocument/2006/relationships/image" Target="../media/image289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4.vml"/><Relationship Id="rId4" Type="http://schemas.openxmlformats.org/officeDocument/2006/relationships/image" Target="../media/image290.emf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3.wmf"/><Relationship Id="rId3" Type="http://schemas.openxmlformats.org/officeDocument/2006/relationships/package" Target="../embeddings/_________Microsoft_Visio34.vsdx"/><Relationship Id="rId7" Type="http://schemas.openxmlformats.org/officeDocument/2006/relationships/oleObject" Target="../embeddings/oleObject133.bin"/><Relationship Id="rId12" Type="http://schemas.openxmlformats.org/officeDocument/2006/relationships/image" Target="../media/image29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5.vml"/><Relationship Id="rId6" Type="http://schemas.openxmlformats.org/officeDocument/2006/relationships/image" Target="../media/image292.wmf"/><Relationship Id="rId11" Type="http://schemas.openxmlformats.org/officeDocument/2006/relationships/oleObject" Target="../embeddings/oleObject134.bin"/><Relationship Id="rId5" Type="http://schemas.openxmlformats.org/officeDocument/2006/relationships/package" Target="../embeddings/_________Microsoft_Visio35.vsdx"/><Relationship Id="rId10" Type="http://schemas.openxmlformats.org/officeDocument/2006/relationships/image" Target="../media/image294.emf"/><Relationship Id="rId4" Type="http://schemas.openxmlformats.org/officeDocument/2006/relationships/image" Target="../media/image291.wmf"/><Relationship Id="rId9" Type="http://schemas.openxmlformats.org/officeDocument/2006/relationships/package" Target="../embeddings/_________Microsoft_Visio36.vsdx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6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6.vml"/><Relationship Id="rId4" Type="http://schemas.openxmlformats.org/officeDocument/2006/relationships/image" Target="../media/image297.e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9.wmf"/><Relationship Id="rId3" Type="http://schemas.openxmlformats.org/officeDocument/2006/relationships/package" Target="../embeddings/_________Microsoft_Visio38.vsdx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298.wmf"/><Relationship Id="rId5" Type="http://schemas.openxmlformats.org/officeDocument/2006/relationships/oleObject" Target="../embeddings/oleObject135.bin"/><Relationship Id="rId4" Type="http://schemas.openxmlformats.org/officeDocument/2006/relationships/image" Target="../media/image297.e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301.wmf"/><Relationship Id="rId5" Type="http://schemas.openxmlformats.org/officeDocument/2006/relationships/oleObject" Target="../embeddings/oleObject138.bin"/><Relationship Id="rId4" Type="http://schemas.openxmlformats.org/officeDocument/2006/relationships/image" Target="../media/image30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gif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5.wmf"/><Relationship Id="rId3" Type="http://schemas.openxmlformats.org/officeDocument/2006/relationships/oleObject" Target="../embeddings/oleObject139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9.vml"/><Relationship Id="rId6" Type="http://schemas.openxmlformats.org/officeDocument/2006/relationships/image" Target="../media/image304.wmf"/><Relationship Id="rId5" Type="http://schemas.openxmlformats.org/officeDocument/2006/relationships/oleObject" Target="../embeddings/oleObject140.bin"/><Relationship Id="rId10" Type="http://schemas.openxmlformats.org/officeDocument/2006/relationships/image" Target="../media/image306.wmf"/><Relationship Id="rId4" Type="http://schemas.openxmlformats.org/officeDocument/2006/relationships/image" Target="../media/image303.wmf"/><Relationship Id="rId9" Type="http://schemas.openxmlformats.org/officeDocument/2006/relationships/oleObject" Target="../embeddings/oleObject142.bin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9.wmf"/><Relationship Id="rId13" Type="http://schemas.openxmlformats.org/officeDocument/2006/relationships/oleObject" Target="../embeddings/oleObject148.bin"/><Relationship Id="rId3" Type="http://schemas.openxmlformats.org/officeDocument/2006/relationships/oleObject" Target="../embeddings/oleObject143.bin"/><Relationship Id="rId7" Type="http://schemas.openxmlformats.org/officeDocument/2006/relationships/oleObject" Target="../embeddings/oleObject145.bin"/><Relationship Id="rId12" Type="http://schemas.openxmlformats.org/officeDocument/2006/relationships/image" Target="../media/image311.wmf"/><Relationship Id="rId17" Type="http://schemas.openxmlformats.org/officeDocument/2006/relationships/oleObject" Target="../embeddings/oleObject15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13.wmf"/><Relationship Id="rId1" Type="http://schemas.openxmlformats.org/officeDocument/2006/relationships/vmlDrawing" Target="../drawings/vmlDrawing70.vml"/><Relationship Id="rId6" Type="http://schemas.openxmlformats.org/officeDocument/2006/relationships/image" Target="../media/image308.wmf"/><Relationship Id="rId11" Type="http://schemas.openxmlformats.org/officeDocument/2006/relationships/oleObject" Target="../embeddings/oleObject147.bin"/><Relationship Id="rId5" Type="http://schemas.openxmlformats.org/officeDocument/2006/relationships/oleObject" Target="../embeddings/oleObject144.bin"/><Relationship Id="rId15" Type="http://schemas.openxmlformats.org/officeDocument/2006/relationships/oleObject" Target="../embeddings/oleObject149.bin"/><Relationship Id="rId10" Type="http://schemas.openxmlformats.org/officeDocument/2006/relationships/image" Target="../media/image310.wmf"/><Relationship Id="rId4" Type="http://schemas.openxmlformats.org/officeDocument/2006/relationships/image" Target="../media/image307.wmf"/><Relationship Id="rId9" Type="http://schemas.openxmlformats.org/officeDocument/2006/relationships/oleObject" Target="../embeddings/oleObject146.bin"/><Relationship Id="rId14" Type="http://schemas.openxmlformats.org/officeDocument/2006/relationships/image" Target="../media/image312.wmf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6.wmf"/><Relationship Id="rId3" Type="http://schemas.openxmlformats.org/officeDocument/2006/relationships/oleObject" Target="../embeddings/oleObject151.bin"/><Relationship Id="rId7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315.wmf"/><Relationship Id="rId5" Type="http://schemas.openxmlformats.org/officeDocument/2006/relationships/oleObject" Target="../embeddings/oleObject152.bin"/><Relationship Id="rId10" Type="http://schemas.openxmlformats.org/officeDocument/2006/relationships/image" Target="../media/image317.wmf"/><Relationship Id="rId4" Type="http://schemas.openxmlformats.org/officeDocument/2006/relationships/image" Target="../media/image314.wmf"/><Relationship Id="rId9" Type="http://schemas.openxmlformats.org/officeDocument/2006/relationships/oleObject" Target="../embeddings/oleObject154.bin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2.vml"/><Relationship Id="rId5" Type="http://schemas.openxmlformats.org/officeDocument/2006/relationships/image" Target="../media/image318.gif"/><Relationship Id="rId4" Type="http://schemas.openxmlformats.org/officeDocument/2006/relationships/image" Target="../media/image317.wmf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9.gif"/><Relationship Id="rId2" Type="http://schemas.openxmlformats.org/officeDocument/2006/relationships/image" Target="../media/image318.gif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gif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2.wmf"/><Relationship Id="rId13" Type="http://schemas.openxmlformats.org/officeDocument/2006/relationships/oleObject" Target="../embeddings/oleObject160.bin"/><Relationship Id="rId3" Type="http://schemas.openxmlformats.org/officeDocument/2006/relationships/image" Target="../media/image326.png"/><Relationship Id="rId7" Type="http://schemas.openxmlformats.org/officeDocument/2006/relationships/oleObject" Target="../embeddings/oleObject157.bin"/><Relationship Id="rId12" Type="http://schemas.openxmlformats.org/officeDocument/2006/relationships/image" Target="../media/image32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25.wmf"/><Relationship Id="rId1" Type="http://schemas.openxmlformats.org/officeDocument/2006/relationships/vmlDrawing" Target="../drawings/vmlDrawing73.vml"/><Relationship Id="rId6" Type="http://schemas.openxmlformats.org/officeDocument/2006/relationships/image" Target="../media/image321.wmf"/><Relationship Id="rId11" Type="http://schemas.openxmlformats.org/officeDocument/2006/relationships/oleObject" Target="../embeddings/oleObject159.bin"/><Relationship Id="rId5" Type="http://schemas.openxmlformats.org/officeDocument/2006/relationships/oleObject" Target="../embeddings/oleObject156.bin"/><Relationship Id="rId15" Type="http://schemas.openxmlformats.org/officeDocument/2006/relationships/oleObject" Target="../embeddings/oleObject162.bin"/><Relationship Id="rId10" Type="http://schemas.openxmlformats.org/officeDocument/2006/relationships/image" Target="../media/image323.wmf"/><Relationship Id="rId4" Type="http://schemas.openxmlformats.org/officeDocument/2006/relationships/image" Target="../media/image327.png"/><Relationship Id="rId9" Type="http://schemas.openxmlformats.org/officeDocument/2006/relationships/oleObject" Target="../embeddings/oleObject158.bin"/><Relationship Id="rId14" Type="http://schemas.openxmlformats.org/officeDocument/2006/relationships/oleObject" Target="../embeddings/oleObject161.bin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9.gif"/><Relationship Id="rId2" Type="http://schemas.openxmlformats.org/officeDocument/2006/relationships/image" Target="../media/image32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0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_____Microsoft_Excel_97-20031.xls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emf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2.gif"/><Relationship Id="rId2" Type="http://schemas.openxmlformats.org/officeDocument/2006/relationships/image" Target="../media/image3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5.gif"/><Relationship Id="rId5" Type="http://schemas.openxmlformats.org/officeDocument/2006/relationships/image" Target="../media/image334.gif"/><Relationship Id="rId4" Type="http://schemas.openxmlformats.org/officeDocument/2006/relationships/image" Target="../media/image333.gif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gif"/><Relationship Id="rId7" Type="http://schemas.openxmlformats.org/officeDocument/2006/relationships/image" Target="../media/image340.gif"/><Relationship Id="rId2" Type="http://schemas.openxmlformats.org/officeDocument/2006/relationships/image" Target="../media/image33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9.gif"/><Relationship Id="rId5" Type="http://schemas.openxmlformats.org/officeDocument/2006/relationships/image" Target="../media/image333.gif"/><Relationship Id="rId4" Type="http://schemas.openxmlformats.org/officeDocument/2006/relationships/image" Target="../media/image338.gif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2.gif"/><Relationship Id="rId7" Type="http://schemas.openxmlformats.org/officeDocument/2006/relationships/image" Target="../media/image346.gif"/><Relationship Id="rId2" Type="http://schemas.openxmlformats.org/officeDocument/2006/relationships/image" Target="../media/image34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5.gif"/><Relationship Id="rId5" Type="http://schemas.openxmlformats.org/officeDocument/2006/relationships/image" Target="../media/image344.gif"/><Relationship Id="rId4" Type="http://schemas.openxmlformats.org/officeDocument/2006/relationships/image" Target="../media/image343.gif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gif"/><Relationship Id="rId2" Type="http://schemas.openxmlformats.org/officeDocument/2006/relationships/image" Target="../media/image34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8.gif"/><Relationship Id="rId5" Type="http://schemas.openxmlformats.org/officeDocument/2006/relationships/image" Target="../media/image334.gif"/><Relationship Id="rId4" Type="http://schemas.openxmlformats.org/officeDocument/2006/relationships/image" Target="../media/image347.gif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wmf"/><Relationship Id="rId13" Type="http://schemas.openxmlformats.org/officeDocument/2006/relationships/oleObject" Target="../embeddings/oleObject168.bin"/><Relationship Id="rId3" Type="http://schemas.openxmlformats.org/officeDocument/2006/relationships/oleObject" Target="../embeddings/oleObject163.bin"/><Relationship Id="rId7" Type="http://schemas.openxmlformats.org/officeDocument/2006/relationships/oleObject" Target="../embeddings/oleObject165.bin"/><Relationship Id="rId12" Type="http://schemas.openxmlformats.org/officeDocument/2006/relationships/image" Target="../media/image3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350.wmf"/><Relationship Id="rId11" Type="http://schemas.openxmlformats.org/officeDocument/2006/relationships/oleObject" Target="../embeddings/oleObject167.bin"/><Relationship Id="rId5" Type="http://schemas.openxmlformats.org/officeDocument/2006/relationships/oleObject" Target="../embeddings/oleObject164.bin"/><Relationship Id="rId15" Type="http://schemas.openxmlformats.org/officeDocument/2006/relationships/chart" Target="../charts/chart1.xml"/><Relationship Id="rId10" Type="http://schemas.openxmlformats.org/officeDocument/2006/relationships/image" Target="../media/image352.wmf"/><Relationship Id="rId4" Type="http://schemas.openxmlformats.org/officeDocument/2006/relationships/image" Target="../media/image349.wmf"/><Relationship Id="rId9" Type="http://schemas.openxmlformats.org/officeDocument/2006/relationships/oleObject" Target="../embeddings/oleObject166.bin"/><Relationship Id="rId14" Type="http://schemas.openxmlformats.org/officeDocument/2006/relationships/image" Target="../media/image354.wmf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356.gif"/><Relationship Id="rId4" Type="http://schemas.openxmlformats.org/officeDocument/2006/relationships/image" Target="../media/image355.wmf"/></Relationships>
</file>

<file path=ppt/slides/_rels/slide1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75.bin"/><Relationship Id="rId18" Type="http://schemas.openxmlformats.org/officeDocument/2006/relationships/image" Target="../media/image364.wmf"/><Relationship Id="rId26" Type="http://schemas.openxmlformats.org/officeDocument/2006/relationships/image" Target="../media/image368.wmf"/><Relationship Id="rId21" Type="http://schemas.openxmlformats.org/officeDocument/2006/relationships/oleObject" Target="../embeddings/oleObject179.bin"/><Relationship Id="rId34" Type="http://schemas.openxmlformats.org/officeDocument/2006/relationships/image" Target="../media/image372.wmf"/><Relationship Id="rId7" Type="http://schemas.openxmlformats.org/officeDocument/2006/relationships/oleObject" Target="../embeddings/oleObject172.bin"/><Relationship Id="rId12" Type="http://schemas.openxmlformats.org/officeDocument/2006/relationships/image" Target="../media/image361.wmf"/><Relationship Id="rId17" Type="http://schemas.openxmlformats.org/officeDocument/2006/relationships/oleObject" Target="../embeddings/oleObject177.bin"/><Relationship Id="rId25" Type="http://schemas.openxmlformats.org/officeDocument/2006/relationships/oleObject" Target="../embeddings/oleObject181.bin"/><Relationship Id="rId33" Type="http://schemas.openxmlformats.org/officeDocument/2006/relationships/oleObject" Target="../embeddings/oleObject185.bin"/><Relationship Id="rId38" Type="http://schemas.openxmlformats.org/officeDocument/2006/relationships/image" Target="../media/image37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3.wmf"/><Relationship Id="rId20" Type="http://schemas.openxmlformats.org/officeDocument/2006/relationships/image" Target="../media/image365.wmf"/><Relationship Id="rId29" Type="http://schemas.openxmlformats.org/officeDocument/2006/relationships/oleObject" Target="../embeddings/oleObject183.bin"/><Relationship Id="rId1" Type="http://schemas.openxmlformats.org/officeDocument/2006/relationships/vmlDrawing" Target="../drawings/vmlDrawing76.vml"/><Relationship Id="rId6" Type="http://schemas.openxmlformats.org/officeDocument/2006/relationships/image" Target="../media/image358.wmf"/><Relationship Id="rId11" Type="http://schemas.openxmlformats.org/officeDocument/2006/relationships/oleObject" Target="../embeddings/oleObject174.bin"/><Relationship Id="rId24" Type="http://schemas.openxmlformats.org/officeDocument/2006/relationships/image" Target="../media/image367.wmf"/><Relationship Id="rId32" Type="http://schemas.openxmlformats.org/officeDocument/2006/relationships/image" Target="../media/image371.wmf"/><Relationship Id="rId37" Type="http://schemas.openxmlformats.org/officeDocument/2006/relationships/oleObject" Target="../embeddings/oleObject187.bin"/><Relationship Id="rId5" Type="http://schemas.openxmlformats.org/officeDocument/2006/relationships/oleObject" Target="../embeddings/oleObject171.bin"/><Relationship Id="rId15" Type="http://schemas.openxmlformats.org/officeDocument/2006/relationships/oleObject" Target="../embeddings/oleObject176.bin"/><Relationship Id="rId23" Type="http://schemas.openxmlformats.org/officeDocument/2006/relationships/oleObject" Target="../embeddings/oleObject180.bin"/><Relationship Id="rId28" Type="http://schemas.openxmlformats.org/officeDocument/2006/relationships/image" Target="../media/image369.wmf"/><Relationship Id="rId36" Type="http://schemas.openxmlformats.org/officeDocument/2006/relationships/image" Target="../media/image373.wmf"/><Relationship Id="rId10" Type="http://schemas.openxmlformats.org/officeDocument/2006/relationships/image" Target="../media/image360.wmf"/><Relationship Id="rId19" Type="http://schemas.openxmlformats.org/officeDocument/2006/relationships/oleObject" Target="../embeddings/oleObject178.bin"/><Relationship Id="rId31" Type="http://schemas.openxmlformats.org/officeDocument/2006/relationships/oleObject" Target="../embeddings/oleObject184.bin"/><Relationship Id="rId4" Type="http://schemas.openxmlformats.org/officeDocument/2006/relationships/image" Target="../media/image357.wmf"/><Relationship Id="rId9" Type="http://schemas.openxmlformats.org/officeDocument/2006/relationships/oleObject" Target="../embeddings/oleObject173.bin"/><Relationship Id="rId14" Type="http://schemas.openxmlformats.org/officeDocument/2006/relationships/image" Target="../media/image362.wmf"/><Relationship Id="rId22" Type="http://schemas.openxmlformats.org/officeDocument/2006/relationships/image" Target="../media/image366.wmf"/><Relationship Id="rId27" Type="http://schemas.openxmlformats.org/officeDocument/2006/relationships/oleObject" Target="../embeddings/oleObject182.bin"/><Relationship Id="rId30" Type="http://schemas.openxmlformats.org/officeDocument/2006/relationships/image" Target="../media/image370.wmf"/><Relationship Id="rId35" Type="http://schemas.openxmlformats.org/officeDocument/2006/relationships/oleObject" Target="../embeddings/oleObject186.bin"/><Relationship Id="rId8" Type="http://schemas.openxmlformats.org/officeDocument/2006/relationships/image" Target="../media/image359.wmf"/><Relationship Id="rId3" Type="http://schemas.openxmlformats.org/officeDocument/2006/relationships/oleObject" Target="../embeddings/oleObject170.bin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7.vml"/><Relationship Id="rId5" Type="http://schemas.openxmlformats.org/officeDocument/2006/relationships/image" Target="../media/image376.png"/><Relationship Id="rId4" Type="http://schemas.openxmlformats.org/officeDocument/2006/relationships/image" Target="../media/image375.wmf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8.wmf"/><Relationship Id="rId3" Type="http://schemas.openxmlformats.org/officeDocument/2006/relationships/image" Target="../media/image379.png"/><Relationship Id="rId7" Type="http://schemas.openxmlformats.org/officeDocument/2006/relationships/oleObject" Target="../embeddings/oleObject19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377.wmf"/><Relationship Id="rId5" Type="http://schemas.openxmlformats.org/officeDocument/2006/relationships/oleObject" Target="../embeddings/oleObject189.bin"/><Relationship Id="rId4" Type="http://schemas.openxmlformats.org/officeDocument/2006/relationships/image" Target="../media/image38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3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6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0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40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13" Type="http://schemas.openxmlformats.org/officeDocument/2006/relationships/oleObject" Target="../embeddings/oleObject47.bin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12" Type="http://schemas.openxmlformats.org/officeDocument/2006/relationships/image" Target="../media/image46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48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11" Type="http://schemas.openxmlformats.org/officeDocument/2006/relationships/oleObject" Target="../embeddings/oleObject46.bin"/><Relationship Id="rId5" Type="http://schemas.openxmlformats.org/officeDocument/2006/relationships/oleObject" Target="../embeddings/oleObject43.bin"/><Relationship Id="rId15" Type="http://schemas.openxmlformats.org/officeDocument/2006/relationships/oleObject" Target="../embeddings/oleObject48.bin"/><Relationship Id="rId10" Type="http://schemas.openxmlformats.org/officeDocument/2006/relationships/image" Target="../media/image45.wmf"/><Relationship Id="rId4" Type="http://schemas.openxmlformats.org/officeDocument/2006/relationships/image" Target="../media/image42.wmf"/><Relationship Id="rId9" Type="http://schemas.openxmlformats.org/officeDocument/2006/relationships/oleObject" Target="../embeddings/oleObject45.bin"/><Relationship Id="rId14" Type="http://schemas.openxmlformats.org/officeDocument/2006/relationships/image" Target="../media/image47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52.emf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1.wmf"/><Relationship Id="rId5" Type="http://schemas.openxmlformats.org/officeDocument/2006/relationships/image" Target="../media/image3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53.bin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54.bin"/><Relationship Id="rId4" Type="http://schemas.openxmlformats.org/officeDocument/2006/relationships/image" Target="../media/image3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oleObject" Target="../embeddings/oleObject56.bin"/><Relationship Id="rId7" Type="http://schemas.openxmlformats.org/officeDocument/2006/relationships/oleObject" Target="../embeddings/oleObject58.bin"/><Relationship Id="rId12" Type="http://schemas.openxmlformats.org/officeDocument/2006/relationships/image" Target="../media/image5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6.wmf"/><Relationship Id="rId11" Type="http://schemas.openxmlformats.org/officeDocument/2006/relationships/oleObject" Target="../embeddings/oleObject60.bin"/><Relationship Id="rId5" Type="http://schemas.openxmlformats.org/officeDocument/2006/relationships/oleObject" Target="../embeddings/oleObject57.bin"/><Relationship Id="rId10" Type="http://schemas.openxmlformats.org/officeDocument/2006/relationships/image" Target="../media/image58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5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0.wmf"/><Relationship Id="rId9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openxmlformats.org/officeDocument/2006/relationships/image" Target="../media/image90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5" Type="http://schemas.openxmlformats.org/officeDocument/2006/relationships/image" Target="../media/image9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Relationship Id="rId1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10" Type="http://schemas.openxmlformats.org/officeDocument/2006/relationships/image" Target="../media/image108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7.emf"/><Relationship Id="rId5" Type="http://schemas.openxmlformats.org/officeDocument/2006/relationships/package" Target="../embeddings/_________Microsoft_Visio2.vsdx"/><Relationship Id="rId4" Type="http://schemas.openxmlformats.org/officeDocument/2006/relationships/image" Target="../media/image6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emf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13" Type="http://schemas.openxmlformats.org/officeDocument/2006/relationships/image" Target="../media/image117.wmf"/><Relationship Id="rId18" Type="http://schemas.openxmlformats.org/officeDocument/2006/relationships/oleObject" Target="../embeddings/oleObject73.bin"/><Relationship Id="rId3" Type="http://schemas.openxmlformats.org/officeDocument/2006/relationships/oleObject" Target="../embeddings/oleObject66.bin"/><Relationship Id="rId21" Type="http://schemas.openxmlformats.org/officeDocument/2006/relationships/image" Target="../media/image121.wmf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0.bin"/><Relationship Id="rId17" Type="http://schemas.openxmlformats.org/officeDocument/2006/relationships/image" Target="../media/image119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2.bin"/><Relationship Id="rId20" Type="http://schemas.openxmlformats.org/officeDocument/2006/relationships/oleObject" Target="../embeddings/oleObject74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4.wmf"/><Relationship Id="rId11" Type="http://schemas.openxmlformats.org/officeDocument/2006/relationships/image" Target="../media/image116.wmf"/><Relationship Id="rId5" Type="http://schemas.openxmlformats.org/officeDocument/2006/relationships/oleObject" Target="../embeddings/oleObject67.bin"/><Relationship Id="rId15" Type="http://schemas.openxmlformats.org/officeDocument/2006/relationships/image" Target="../media/image118.wmf"/><Relationship Id="rId10" Type="http://schemas.openxmlformats.org/officeDocument/2006/relationships/oleObject" Target="../embeddings/oleObject69.bin"/><Relationship Id="rId19" Type="http://schemas.openxmlformats.org/officeDocument/2006/relationships/image" Target="../media/image120.wmf"/><Relationship Id="rId4" Type="http://schemas.openxmlformats.org/officeDocument/2006/relationships/image" Target="../media/image113.wmf"/><Relationship Id="rId9" Type="http://schemas.openxmlformats.org/officeDocument/2006/relationships/image" Target="../media/image122.png"/><Relationship Id="rId14" Type="http://schemas.openxmlformats.org/officeDocument/2006/relationships/oleObject" Target="../embeddings/oleObject7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4.wmf"/><Relationship Id="rId5" Type="http://schemas.openxmlformats.org/officeDocument/2006/relationships/oleObject" Target="../embeddings/oleObject76.bin"/><Relationship Id="rId4" Type="http://schemas.openxmlformats.org/officeDocument/2006/relationships/image" Target="../media/image123.w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wmf"/><Relationship Id="rId13" Type="http://schemas.openxmlformats.org/officeDocument/2006/relationships/oleObject" Target="../embeddings/oleObject83.bin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12" Type="http://schemas.openxmlformats.org/officeDocument/2006/relationships/image" Target="../media/image13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27.wmf"/><Relationship Id="rId11" Type="http://schemas.openxmlformats.org/officeDocument/2006/relationships/oleObject" Target="../embeddings/oleObject82.bin"/><Relationship Id="rId5" Type="http://schemas.openxmlformats.org/officeDocument/2006/relationships/oleObject" Target="../embeddings/oleObject79.bin"/><Relationship Id="rId10" Type="http://schemas.openxmlformats.org/officeDocument/2006/relationships/image" Target="../media/image129.wmf"/><Relationship Id="rId4" Type="http://schemas.openxmlformats.org/officeDocument/2006/relationships/image" Target="../media/image126.wmf"/><Relationship Id="rId9" Type="http://schemas.openxmlformats.org/officeDocument/2006/relationships/oleObject" Target="../embeddings/oleObject81.bin"/><Relationship Id="rId14" Type="http://schemas.openxmlformats.org/officeDocument/2006/relationships/image" Target="../media/image131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wmf"/><Relationship Id="rId13" Type="http://schemas.openxmlformats.org/officeDocument/2006/relationships/oleObject" Target="../embeddings/oleObject89.bin"/><Relationship Id="rId18" Type="http://schemas.openxmlformats.org/officeDocument/2006/relationships/image" Target="../media/image139.wmf"/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6.bin"/><Relationship Id="rId12" Type="http://schemas.openxmlformats.org/officeDocument/2006/relationships/image" Target="../media/image136.wmf"/><Relationship Id="rId17" Type="http://schemas.openxmlformats.org/officeDocument/2006/relationships/oleObject" Target="../embeddings/oleObject9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wmf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3.wmf"/><Relationship Id="rId11" Type="http://schemas.openxmlformats.org/officeDocument/2006/relationships/oleObject" Target="../embeddings/oleObject88.bin"/><Relationship Id="rId5" Type="http://schemas.openxmlformats.org/officeDocument/2006/relationships/oleObject" Target="../embeddings/oleObject85.bin"/><Relationship Id="rId15" Type="http://schemas.openxmlformats.org/officeDocument/2006/relationships/oleObject" Target="../embeddings/oleObject90.bin"/><Relationship Id="rId10" Type="http://schemas.openxmlformats.org/officeDocument/2006/relationships/image" Target="../media/image135.wmf"/><Relationship Id="rId4" Type="http://schemas.openxmlformats.org/officeDocument/2006/relationships/image" Target="../media/image132.wmf"/><Relationship Id="rId9" Type="http://schemas.openxmlformats.org/officeDocument/2006/relationships/oleObject" Target="../embeddings/oleObject87.bin"/><Relationship Id="rId14" Type="http://schemas.openxmlformats.org/officeDocument/2006/relationships/image" Target="../media/image137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4.bin"/><Relationship Id="rId3" Type="http://schemas.openxmlformats.org/officeDocument/2006/relationships/image" Target="../media/image143.png"/><Relationship Id="rId7" Type="http://schemas.openxmlformats.org/officeDocument/2006/relationships/image" Target="../media/image1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93.bin"/><Relationship Id="rId5" Type="http://schemas.openxmlformats.org/officeDocument/2006/relationships/image" Target="../media/image140.wmf"/><Relationship Id="rId4" Type="http://schemas.openxmlformats.org/officeDocument/2006/relationships/oleObject" Target="../embeddings/oleObject92.bin"/><Relationship Id="rId9" Type="http://schemas.openxmlformats.org/officeDocument/2006/relationships/image" Target="../media/image142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wmf"/><Relationship Id="rId13" Type="http://schemas.openxmlformats.org/officeDocument/2006/relationships/oleObject" Target="../embeddings/oleObject100.bin"/><Relationship Id="rId3" Type="http://schemas.openxmlformats.org/officeDocument/2006/relationships/oleObject" Target="../embeddings/oleObject95.bin"/><Relationship Id="rId7" Type="http://schemas.openxmlformats.org/officeDocument/2006/relationships/oleObject" Target="../embeddings/oleObject97.bin"/><Relationship Id="rId12" Type="http://schemas.openxmlformats.org/officeDocument/2006/relationships/image" Target="../media/image148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0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5.wmf"/><Relationship Id="rId11" Type="http://schemas.openxmlformats.org/officeDocument/2006/relationships/oleObject" Target="../embeddings/oleObject99.bin"/><Relationship Id="rId5" Type="http://schemas.openxmlformats.org/officeDocument/2006/relationships/oleObject" Target="../embeddings/oleObject96.bin"/><Relationship Id="rId15" Type="http://schemas.openxmlformats.org/officeDocument/2006/relationships/oleObject" Target="../embeddings/oleObject101.bin"/><Relationship Id="rId10" Type="http://schemas.openxmlformats.org/officeDocument/2006/relationships/image" Target="../media/image147.wmf"/><Relationship Id="rId4" Type="http://schemas.openxmlformats.org/officeDocument/2006/relationships/image" Target="../media/image144.wmf"/><Relationship Id="rId9" Type="http://schemas.openxmlformats.org/officeDocument/2006/relationships/oleObject" Target="../embeddings/oleObject98.bin"/><Relationship Id="rId14" Type="http://schemas.openxmlformats.org/officeDocument/2006/relationships/image" Target="../media/image14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13" Type="http://schemas.openxmlformats.org/officeDocument/2006/relationships/image" Target="../media/image159.png"/><Relationship Id="rId3" Type="http://schemas.openxmlformats.org/officeDocument/2006/relationships/package" Target="../embeddings/_________Microsoft_Visio4.vsdx"/><Relationship Id="rId7" Type="http://schemas.openxmlformats.org/officeDocument/2006/relationships/image" Target="../media/image153.png"/><Relationship Id="rId12" Type="http://schemas.openxmlformats.org/officeDocument/2006/relationships/image" Target="../media/image15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2.png"/><Relationship Id="rId11" Type="http://schemas.openxmlformats.org/officeDocument/2006/relationships/image" Target="../media/image157.png"/><Relationship Id="rId10" Type="http://schemas.openxmlformats.org/officeDocument/2006/relationships/image" Target="../media/image156.png"/><Relationship Id="rId4" Type="http://schemas.openxmlformats.org/officeDocument/2006/relationships/image" Target="../media/image151.wmf"/><Relationship Id="rId9" Type="http://schemas.openxmlformats.org/officeDocument/2006/relationships/image" Target="../media/image155.png"/><Relationship Id="rId14" Type="http://schemas.openxmlformats.org/officeDocument/2006/relationships/image" Target="../media/image16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package" Target="../embeddings/_________Microsoft_Visio5.vsdx"/><Relationship Id="rId7" Type="http://schemas.openxmlformats.org/officeDocument/2006/relationships/image" Target="../media/image163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png"/><Relationship Id="rId20" Type="http://schemas.openxmlformats.org/officeDocument/2006/relationships/image" Target="../media/image176.png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61.png"/><Relationship Id="rId11" Type="http://schemas.openxmlformats.org/officeDocument/2006/relationships/image" Target="../media/image167.png"/><Relationship Id="rId15" Type="http://schemas.openxmlformats.org/officeDocument/2006/relationships/image" Target="../media/image171.png"/><Relationship Id="rId10" Type="http://schemas.openxmlformats.org/officeDocument/2006/relationships/image" Target="../media/image166.png"/><Relationship Id="rId19" Type="http://schemas.openxmlformats.org/officeDocument/2006/relationships/image" Target="../media/image175.png"/><Relationship Id="rId4" Type="http://schemas.openxmlformats.org/officeDocument/2006/relationships/image" Target="../media/image152.emf"/><Relationship Id="rId9" Type="http://schemas.openxmlformats.org/officeDocument/2006/relationships/image" Target="../media/image165.png"/><Relationship Id="rId14" Type="http://schemas.openxmlformats.org/officeDocument/2006/relationships/image" Target="../media/image170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png"/><Relationship Id="rId13" Type="http://schemas.openxmlformats.org/officeDocument/2006/relationships/image" Target="../media/image169.png"/><Relationship Id="rId18" Type="http://schemas.openxmlformats.org/officeDocument/2006/relationships/image" Target="../media/image174.png"/><Relationship Id="rId3" Type="http://schemas.openxmlformats.org/officeDocument/2006/relationships/package" Target="../embeddings/_________Microsoft_Visio6.vsdx"/><Relationship Id="rId7" Type="http://schemas.openxmlformats.org/officeDocument/2006/relationships/image" Target="../media/image178.png"/><Relationship Id="rId12" Type="http://schemas.openxmlformats.org/officeDocument/2006/relationships/image" Target="../media/image168.png"/><Relationship Id="rId17" Type="http://schemas.openxmlformats.org/officeDocument/2006/relationships/image" Target="../media/image17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2.png"/><Relationship Id="rId20" Type="http://schemas.openxmlformats.org/officeDocument/2006/relationships/image" Target="../media/image183.png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2.png"/><Relationship Id="rId11" Type="http://schemas.openxmlformats.org/officeDocument/2006/relationships/image" Target="../media/image182.png"/><Relationship Id="rId15" Type="http://schemas.openxmlformats.org/officeDocument/2006/relationships/image" Target="../media/image171.png"/><Relationship Id="rId10" Type="http://schemas.openxmlformats.org/officeDocument/2006/relationships/image" Target="../media/image181.png"/><Relationship Id="rId19" Type="http://schemas.openxmlformats.org/officeDocument/2006/relationships/image" Target="../media/image175.png"/><Relationship Id="rId4" Type="http://schemas.openxmlformats.org/officeDocument/2006/relationships/image" Target="../media/image153.emf"/><Relationship Id="rId9" Type="http://schemas.openxmlformats.org/officeDocument/2006/relationships/image" Target="../media/image180.png"/><Relationship Id="rId14" Type="http://schemas.openxmlformats.org/officeDocument/2006/relationships/image" Target="../media/image17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.emf"/><Relationship Id="rId4" Type="http://schemas.openxmlformats.org/officeDocument/2006/relationships/image" Target="../media/image1.wmf"/><Relationship Id="rId9" Type="http://schemas.openxmlformats.org/officeDocument/2006/relationships/oleObject" Target="../embeddings/oleObject4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4.png"/><Relationship Id="rId18" Type="http://schemas.openxmlformats.org/officeDocument/2006/relationships/image" Target="../media/image188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62.png"/><Relationship Id="rId17" Type="http://schemas.openxmlformats.org/officeDocument/2006/relationships/image" Target="../media/image18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86.png"/><Relationship Id="rId20" Type="http://schemas.openxmlformats.org/officeDocument/2006/relationships/image" Target="../media/image190.png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5" Type="http://schemas.openxmlformats.org/officeDocument/2006/relationships/image" Target="../media/image185.png"/><Relationship Id="rId10" Type="http://schemas.openxmlformats.org/officeDocument/2006/relationships/image" Target="../media/image154.emf"/><Relationship Id="rId19" Type="http://schemas.openxmlformats.org/officeDocument/2006/relationships/image" Target="../media/image189.png"/><Relationship Id="rId4" Type="http://schemas.openxmlformats.org/officeDocument/2006/relationships/image" Target="../media/image169.png"/><Relationship Id="rId9" Type="http://schemas.openxmlformats.org/officeDocument/2006/relationships/package" Target="../embeddings/_________Microsoft_Visio7.vsdx"/><Relationship Id="rId14" Type="http://schemas.openxmlformats.org/officeDocument/2006/relationships/image" Target="../media/image175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4.png"/><Relationship Id="rId18" Type="http://schemas.openxmlformats.org/officeDocument/2006/relationships/image" Target="../media/image195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62.png"/><Relationship Id="rId17" Type="http://schemas.openxmlformats.org/officeDocument/2006/relationships/image" Target="../media/image19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3.png"/><Relationship Id="rId20" Type="http://schemas.openxmlformats.org/officeDocument/2006/relationships/image" Target="../media/image197.png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5" Type="http://schemas.openxmlformats.org/officeDocument/2006/relationships/image" Target="../media/image192.png"/><Relationship Id="rId10" Type="http://schemas.openxmlformats.org/officeDocument/2006/relationships/image" Target="../media/image155.emf"/><Relationship Id="rId19" Type="http://schemas.openxmlformats.org/officeDocument/2006/relationships/image" Target="../media/image196.png"/><Relationship Id="rId4" Type="http://schemas.openxmlformats.org/officeDocument/2006/relationships/image" Target="../media/image169.png"/><Relationship Id="rId9" Type="http://schemas.openxmlformats.org/officeDocument/2006/relationships/package" Target="../embeddings/_________Microsoft_Visio8.vsdx"/><Relationship Id="rId14" Type="http://schemas.openxmlformats.org/officeDocument/2006/relationships/image" Target="../media/image175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3.png"/><Relationship Id="rId13" Type="http://schemas.openxmlformats.org/officeDocument/2006/relationships/image" Target="../media/image174.png"/><Relationship Id="rId18" Type="http://schemas.openxmlformats.org/officeDocument/2006/relationships/image" Target="../media/image202.png"/><Relationship Id="rId3" Type="http://schemas.openxmlformats.org/officeDocument/2006/relationships/image" Target="../media/image168.png"/><Relationship Id="rId7" Type="http://schemas.openxmlformats.org/officeDocument/2006/relationships/image" Target="../media/image172.png"/><Relationship Id="rId12" Type="http://schemas.openxmlformats.org/officeDocument/2006/relationships/image" Target="../media/image162.png"/><Relationship Id="rId17" Type="http://schemas.openxmlformats.org/officeDocument/2006/relationships/image" Target="../media/image20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71.png"/><Relationship Id="rId5" Type="http://schemas.openxmlformats.org/officeDocument/2006/relationships/image" Target="../media/image170.png"/><Relationship Id="rId15" Type="http://schemas.openxmlformats.org/officeDocument/2006/relationships/image" Target="../media/image199.png"/><Relationship Id="rId10" Type="http://schemas.openxmlformats.org/officeDocument/2006/relationships/image" Target="../media/image156.emf"/><Relationship Id="rId19" Type="http://schemas.openxmlformats.org/officeDocument/2006/relationships/image" Target="../media/image203.png"/><Relationship Id="rId4" Type="http://schemas.openxmlformats.org/officeDocument/2006/relationships/image" Target="../media/image169.png"/><Relationship Id="rId9" Type="http://schemas.openxmlformats.org/officeDocument/2006/relationships/package" Target="../embeddings/_________Microsoft_Visio9.vsdx"/><Relationship Id="rId14" Type="http://schemas.openxmlformats.org/officeDocument/2006/relationships/image" Target="../media/image17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png"/><Relationship Id="rId2" Type="http://schemas.openxmlformats.org/officeDocument/2006/relationships/image" Target="../media/image20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8.png"/><Relationship Id="rId4" Type="http://schemas.openxmlformats.org/officeDocument/2006/relationships/image" Target="../media/image20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oleObject" Target="../embeddings/oleObject104.bin"/><Relationship Id="rId18" Type="http://schemas.openxmlformats.org/officeDocument/2006/relationships/image" Target="../media/image159.wmf"/><Relationship Id="rId7" Type="http://schemas.openxmlformats.org/officeDocument/2006/relationships/image" Target="../media/image210.png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wmf"/><Relationship Id="rId20" Type="http://schemas.openxmlformats.org/officeDocument/2006/relationships/image" Target="../media/image160.wmf"/><Relationship Id="rId1" Type="http://schemas.openxmlformats.org/officeDocument/2006/relationships/vmlDrawing" Target="../drawings/vmlDrawing37.vml"/><Relationship Id="rId6" Type="http://schemas.openxmlformats.org/officeDocument/2006/relationships/image" Target="../media/image209.png"/><Relationship Id="rId11" Type="http://schemas.openxmlformats.org/officeDocument/2006/relationships/oleObject" Target="../embeddings/oleObject103.bin"/><Relationship Id="rId15" Type="http://schemas.openxmlformats.org/officeDocument/2006/relationships/oleObject" Target="../embeddings/oleObject105.bin"/><Relationship Id="rId10" Type="http://schemas.openxmlformats.org/officeDocument/2006/relationships/image" Target="../media/image157.wmf"/><Relationship Id="rId19" Type="http://schemas.openxmlformats.org/officeDocument/2006/relationships/oleObject" Target="../embeddings/oleObject107.bin"/><Relationship Id="rId9" Type="http://schemas.openxmlformats.org/officeDocument/2006/relationships/oleObject" Target="../embeddings/oleObject102.bin"/><Relationship Id="rId14" Type="http://schemas.openxmlformats.org/officeDocument/2006/relationships/image" Target="../media/image150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10.png"/><Relationship Id="rId13" Type="http://schemas.openxmlformats.org/officeDocument/2006/relationships/oleObject" Target="../embeddings/oleObject110.bin"/><Relationship Id="rId7" Type="http://schemas.openxmlformats.org/officeDocument/2006/relationships/image" Target="../media/image210.png"/><Relationship Id="rId12" Type="http://schemas.openxmlformats.org/officeDocument/2006/relationships/image" Target="../media/image146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8.wmf"/><Relationship Id="rId1" Type="http://schemas.openxmlformats.org/officeDocument/2006/relationships/vmlDrawing" Target="../drawings/vmlDrawing38.vml"/><Relationship Id="rId6" Type="http://schemas.openxmlformats.org/officeDocument/2006/relationships/image" Target="../media/image209.png"/><Relationship Id="rId11" Type="http://schemas.openxmlformats.org/officeDocument/2006/relationships/oleObject" Target="../embeddings/oleObject109.bin"/><Relationship Id="rId15" Type="http://schemas.openxmlformats.org/officeDocument/2006/relationships/oleObject" Target="../embeddings/oleObject111.bin"/><Relationship Id="rId10" Type="http://schemas.openxmlformats.org/officeDocument/2006/relationships/image" Target="../media/image157.wmf"/><Relationship Id="rId9" Type="http://schemas.openxmlformats.org/officeDocument/2006/relationships/oleObject" Target="../embeddings/oleObject108.bin"/><Relationship Id="rId14" Type="http://schemas.openxmlformats.org/officeDocument/2006/relationships/image" Target="../media/image150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161.emf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13.bin"/><Relationship Id="rId10" Type="http://schemas.openxmlformats.org/officeDocument/2006/relationships/image" Target="../media/image165.emf"/><Relationship Id="rId4" Type="http://schemas.openxmlformats.org/officeDocument/2006/relationships/image" Target="../media/image162.wmf"/><Relationship Id="rId9" Type="http://schemas.openxmlformats.org/officeDocument/2006/relationships/package" Target="../embeddings/_________Microsoft_Visio11.vsdx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66.emf"/><Relationship Id="rId4" Type="http://schemas.openxmlformats.org/officeDocument/2006/relationships/image" Target="../media/image162.wmf"/><Relationship Id="rId9" Type="http://schemas.openxmlformats.org/officeDocument/2006/relationships/package" Target="../embeddings/_________Microsoft_Visio12.vsdx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8.bin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3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67.em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4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68.emf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wmf"/><Relationship Id="rId13" Type="http://schemas.openxmlformats.org/officeDocument/2006/relationships/oleObject" Target="../embeddings/oleObject122.bin"/><Relationship Id="rId18" Type="http://schemas.openxmlformats.org/officeDocument/2006/relationships/image" Target="../media/image176.wmf"/><Relationship Id="rId3" Type="http://schemas.openxmlformats.org/officeDocument/2006/relationships/package" Target="../embeddings/_________Microsoft_Visio15.vsdx"/><Relationship Id="rId21" Type="http://schemas.openxmlformats.org/officeDocument/2006/relationships/oleObject" Target="../embeddings/oleObject126.bin"/><Relationship Id="rId7" Type="http://schemas.openxmlformats.org/officeDocument/2006/relationships/oleObject" Target="../embeddings/oleObject119.bin"/><Relationship Id="rId12" Type="http://schemas.openxmlformats.org/officeDocument/2006/relationships/image" Target="../media/image173.wmf"/><Relationship Id="rId17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75.wmf"/><Relationship Id="rId20" Type="http://schemas.openxmlformats.org/officeDocument/2006/relationships/image" Target="../media/image177.wmf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70.wmf"/><Relationship Id="rId11" Type="http://schemas.openxmlformats.org/officeDocument/2006/relationships/oleObject" Target="../embeddings/oleObject121.bin"/><Relationship Id="rId5" Type="http://schemas.openxmlformats.org/officeDocument/2006/relationships/oleObject" Target="../embeddings/oleObject118.bin"/><Relationship Id="rId15" Type="http://schemas.openxmlformats.org/officeDocument/2006/relationships/oleObject" Target="../embeddings/oleObject123.bin"/><Relationship Id="rId10" Type="http://schemas.openxmlformats.org/officeDocument/2006/relationships/image" Target="../media/image172.wmf"/><Relationship Id="rId19" Type="http://schemas.openxmlformats.org/officeDocument/2006/relationships/oleObject" Target="../embeddings/oleObject125.bin"/><Relationship Id="rId4" Type="http://schemas.openxmlformats.org/officeDocument/2006/relationships/image" Target="../media/image169.emf"/><Relationship Id="rId9" Type="http://schemas.openxmlformats.org/officeDocument/2006/relationships/oleObject" Target="../embeddings/oleObject120.bin"/><Relationship Id="rId14" Type="http://schemas.openxmlformats.org/officeDocument/2006/relationships/image" Target="../media/image174.wmf"/><Relationship Id="rId22" Type="http://schemas.openxmlformats.org/officeDocument/2006/relationships/image" Target="../media/image178.wm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6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179.e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7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181.em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8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182.e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3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plib.ru/content/cicid/cicid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3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oleObject" Target="../embeddings/oleObject127.bin"/><Relationship Id="rId7" Type="http://schemas.openxmlformats.org/officeDocument/2006/relationships/image" Target="../media/image187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86.gif"/><Relationship Id="rId5" Type="http://schemas.openxmlformats.org/officeDocument/2006/relationships/image" Target="../media/image185.gif"/><Relationship Id="rId4" Type="http://schemas.openxmlformats.org/officeDocument/2006/relationships/image" Target="../media/image184.wmf"/><Relationship Id="rId9" Type="http://schemas.openxmlformats.org/officeDocument/2006/relationships/image" Target="../media/image198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gif"/><Relationship Id="rId2" Type="http://schemas.openxmlformats.org/officeDocument/2006/relationships/image" Target="../media/image19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2.gif"/><Relationship Id="rId4" Type="http://schemas.openxmlformats.org/officeDocument/2006/relationships/image" Target="../media/image201.gi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6.gif"/><Relationship Id="rId2" Type="http://schemas.openxmlformats.org/officeDocument/2006/relationships/image" Target="../media/image2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7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9.png"/><Relationship Id="rId2" Type="http://schemas.openxmlformats.org/officeDocument/2006/relationships/image" Target="../media/image218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3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222.wmf"/><Relationship Id="rId5" Type="http://schemas.openxmlformats.org/officeDocument/2006/relationships/oleObject" Target="../embeddings/oleObject128.bin"/><Relationship Id="rId4" Type="http://schemas.openxmlformats.org/officeDocument/2006/relationships/image" Target="../media/image224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6.png"/><Relationship Id="rId2" Type="http://schemas.openxmlformats.org/officeDocument/2006/relationships/image" Target="../media/image2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8.png"/><Relationship Id="rId4" Type="http://schemas.openxmlformats.org/officeDocument/2006/relationships/image" Target="../media/image227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gif"/><Relationship Id="rId2" Type="http://schemas.openxmlformats.org/officeDocument/2006/relationships/image" Target="../media/image22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gif"/><Relationship Id="rId2" Type="http://schemas.openxmlformats.org/officeDocument/2006/relationships/image" Target="../media/image231.gif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6.gif"/><Relationship Id="rId3" Type="http://schemas.openxmlformats.org/officeDocument/2006/relationships/image" Target="../media/image232.gif"/><Relationship Id="rId7" Type="http://schemas.openxmlformats.org/officeDocument/2006/relationships/image" Target="../media/image23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129.bin"/><Relationship Id="rId5" Type="http://schemas.openxmlformats.org/officeDocument/2006/relationships/image" Target="../media/image235.gif"/><Relationship Id="rId4" Type="http://schemas.openxmlformats.org/officeDocument/2006/relationships/image" Target="../media/image234.gif"/><Relationship Id="rId9" Type="http://schemas.openxmlformats.org/officeDocument/2006/relationships/image" Target="../media/image237.gif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9.gif"/><Relationship Id="rId2" Type="http://schemas.openxmlformats.org/officeDocument/2006/relationships/image" Target="../media/image23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1.gif"/><Relationship Id="rId4" Type="http://schemas.openxmlformats.org/officeDocument/2006/relationships/image" Target="../media/image240.gif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3.png"/><Relationship Id="rId2" Type="http://schemas.openxmlformats.org/officeDocument/2006/relationships/image" Target="../media/image24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4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6.png"/><Relationship Id="rId2" Type="http://schemas.openxmlformats.org/officeDocument/2006/relationships/image" Target="../media/image245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8.png"/><Relationship Id="rId2" Type="http://schemas.openxmlformats.org/officeDocument/2006/relationships/image" Target="../media/image24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249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1.emf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2.emf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3.emf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5.wmf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1.vml"/><Relationship Id="rId4" Type="http://schemas.openxmlformats.org/officeDocument/2006/relationships/image" Target="../media/image255.emf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6.emf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19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258.emf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0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3.vml"/><Relationship Id="rId4" Type="http://schemas.openxmlformats.org/officeDocument/2006/relationships/image" Target="../media/image259.emf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Visio21.vs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4.vml"/><Relationship Id="rId4" Type="http://schemas.openxmlformats.org/officeDocument/2006/relationships/image" Target="../media/image260.emf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5.vml"/><Relationship Id="rId6" Type="http://schemas.openxmlformats.org/officeDocument/2006/relationships/image" Target="../media/image263.png"/><Relationship Id="rId5" Type="http://schemas.openxmlformats.org/officeDocument/2006/relationships/image" Target="../media/image261.emf"/><Relationship Id="rId4" Type="http://schemas.openxmlformats.org/officeDocument/2006/relationships/package" Target="../embeddings/_________Microsoft_Visio22.vsdx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6.wmf"/><Relationship Id="rId3" Type="http://schemas.openxmlformats.org/officeDocument/2006/relationships/package" Target="../embeddings/_________Microsoft_Visio23.vsdx"/><Relationship Id="rId7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265.wmf"/><Relationship Id="rId5" Type="http://schemas.openxmlformats.org/officeDocument/2006/relationships/oleObject" Target="../embeddings/oleObject130.bin"/><Relationship Id="rId10" Type="http://schemas.openxmlformats.org/officeDocument/2006/relationships/image" Target="../media/image267.wmf"/><Relationship Id="rId4" Type="http://schemas.openxmlformats.org/officeDocument/2006/relationships/image" Target="../media/image264.emf"/><Relationship Id="rId9" Type="http://schemas.openxmlformats.org/officeDocument/2006/relationships/oleObject" Target="../embeddings/oleObject13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2960" y="758952"/>
            <a:ext cx="7543800" cy="295808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АНАЛИЗ И СИНТЕЗ ЦИФРОВЫХ УСТРОЙСТВ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80185"/>
            <a:ext cx="6400800" cy="504825"/>
          </a:xfrm>
        </p:spPr>
        <p:txBody>
          <a:bodyPr>
            <a:normAutofit fontScale="92500"/>
          </a:bodyPr>
          <a:lstStyle/>
          <a:p>
            <a:pPr defTabSz="912813" eaLnBrk="1" hangingPunct="1"/>
            <a:r>
              <a:rPr lang="ru-RU" sz="18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Иллюстративный материал к конспекту лекций</a:t>
            </a:r>
          </a:p>
          <a:p>
            <a:pPr defTabSz="912813" eaLnBrk="1" hangingPunct="1"/>
            <a:endParaRPr lang="ru-RU" sz="1800" b="1" dirty="0" smtClean="0"/>
          </a:p>
          <a:p>
            <a:pPr defTabSz="912813" eaLnBrk="1" hangingPunct="1"/>
            <a:endParaRPr lang="ru-RU" sz="1800" dirty="0" smtClean="0"/>
          </a:p>
        </p:txBody>
      </p:sp>
      <p:sp>
        <p:nvSpPr>
          <p:cNvPr id="114692" name="Rectangle 4"/>
          <p:cNvSpPr>
            <a:spLocks noChangeArrowheads="1"/>
          </p:cNvSpPr>
          <p:nvPr/>
        </p:nvSpPr>
        <p:spPr bwMode="auto">
          <a:xfrm>
            <a:off x="250825" y="981075"/>
            <a:ext cx="8569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Новгородский государственный университет имени Ярослава Мудрого</a:t>
            </a:r>
          </a:p>
          <a:p>
            <a:pPr defTabSz="912813">
              <a:spcBef>
                <a:spcPct val="20000"/>
              </a:spcBef>
            </a:pPr>
            <a:r>
              <a:rPr lang="ru-RU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Научно-исследовательская лаборатория цифровой обработки сигналов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1371600" y="6381328"/>
            <a:ext cx="64008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2813">
              <a:spcBef>
                <a:spcPct val="20000"/>
              </a:spcBef>
            </a:pPr>
            <a:r>
              <a:rPr lang="ru-RU" b="1" dirty="0">
                <a:solidFill>
                  <a:schemeClr val="bg1"/>
                </a:solidFill>
              </a:rPr>
              <a:t>Великий Новгород </a:t>
            </a:r>
            <a:r>
              <a:rPr lang="ru-RU" b="1" dirty="0" smtClean="0">
                <a:solidFill>
                  <a:schemeClr val="bg1"/>
                </a:solidFill>
              </a:rPr>
              <a:t>20</a:t>
            </a:r>
            <a:r>
              <a:rPr lang="en-US" b="1" dirty="0" smtClean="0">
                <a:solidFill>
                  <a:schemeClr val="bg1"/>
                </a:solidFill>
              </a:rPr>
              <a:t>14</a:t>
            </a:r>
            <a:endParaRPr lang="ru-RU" b="1" dirty="0">
              <a:solidFill>
                <a:schemeClr val="bg1"/>
              </a:solidFill>
            </a:endParaRPr>
          </a:p>
          <a:p>
            <a:pPr defTabSz="912813">
              <a:spcBef>
                <a:spcPct val="20000"/>
              </a:spcBef>
            </a:pPr>
            <a:endParaRPr lang="ru-RU" b="1" dirty="0">
              <a:solidFill>
                <a:schemeClr val="accent2"/>
              </a:solidFill>
            </a:endParaRPr>
          </a:p>
          <a:p>
            <a:pPr defTabSz="912813">
              <a:spcBef>
                <a:spcPct val="20000"/>
              </a:spcBef>
            </a:pP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5030346"/>
            <a:ext cx="6400800" cy="77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accent2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accent2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accent2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accent2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accent2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accent2"/>
                </a:solidFill>
                <a:latin typeface="+mn-lt"/>
              </a:defRPr>
            </a:lvl9pPr>
          </a:lstStyle>
          <a:p>
            <a:pPr defTabSz="912813" eaLnBrk="1" hangingPunct="1"/>
            <a:r>
              <a:rPr lang="ru-RU" sz="1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Реганов Владислав Михайлович</a:t>
            </a:r>
          </a:p>
          <a:p>
            <a:pPr defTabSz="912813" eaLnBrk="1" hangingPunct="1"/>
            <a:r>
              <a:rPr lang="ru-RU" sz="1800" b="1" kern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ауд. 4301</a:t>
            </a:r>
          </a:p>
          <a:p>
            <a:pPr defTabSz="912813" eaLnBrk="1" hangingPunct="1"/>
            <a:endParaRPr lang="ru-RU" sz="1800" b="1" kern="0" dirty="0" smtClean="0"/>
          </a:p>
          <a:p>
            <a:pPr defTabSz="912813" eaLnBrk="1" hangingPunct="1"/>
            <a:endParaRPr lang="ru-RU" sz="1800" kern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214313"/>
            <a:ext cx="7488237" cy="577850"/>
          </a:xfrm>
        </p:spPr>
        <p:txBody>
          <a:bodyPr>
            <a:normAutofit/>
          </a:bodyPr>
          <a:lstStyle/>
          <a:p>
            <a:r>
              <a:rPr lang="ru-RU" sz="1600" smtClean="0">
                <a:solidFill>
                  <a:srgbClr val="CC0000"/>
                </a:solidFill>
              </a:rPr>
              <a:t>Направленный граф алгоритма БПФ размерности N = 8 по основанию 2</a:t>
            </a:r>
            <a:br>
              <a:rPr lang="ru-RU" sz="1600" smtClean="0">
                <a:solidFill>
                  <a:srgbClr val="CC0000"/>
                </a:solidFill>
              </a:rPr>
            </a:br>
            <a:r>
              <a:rPr lang="ru-RU" sz="1600" smtClean="0">
                <a:solidFill>
                  <a:srgbClr val="CC0000"/>
                </a:solidFill>
              </a:rPr>
              <a:t>с прореживанием по времени и с замещением (алгоритм Кули-Тьюки). </a:t>
            </a:r>
            <a:endParaRPr lang="ru-RU" sz="1800" smtClean="0">
              <a:solidFill>
                <a:srgbClr val="CC0000"/>
              </a:solidFill>
            </a:endParaRPr>
          </a:p>
        </p:txBody>
      </p:sp>
      <p:sp>
        <p:nvSpPr>
          <p:cNvPr id="89094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225550"/>
            <a:ext cx="1727200" cy="431800"/>
          </a:xfrm>
        </p:spPr>
        <p:txBody>
          <a:bodyPr/>
          <a:lstStyle/>
          <a:p>
            <a:pPr marL="342900" indent="-342900" eaLnBrk="1" hangingPunct="1">
              <a:buFontTx/>
              <a:buNone/>
            </a:pPr>
            <a:r>
              <a:rPr lang="ru-RU" sz="1800" u="sng" smtClean="0"/>
              <a:t>Этап 1</a:t>
            </a:r>
          </a:p>
        </p:txBody>
      </p:sp>
      <p:sp>
        <p:nvSpPr>
          <p:cNvPr id="8909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7549A8E3-2EA1-44A8-A715-C2B48679AC56}" type="slidenum">
              <a:rPr lang="ru-RU" smtClean="0"/>
              <a:pPr/>
              <a:t>10</a:t>
            </a:fld>
            <a:endParaRPr lang="ru-RU" dirty="0" smtClean="0"/>
          </a:p>
        </p:txBody>
      </p:sp>
      <p:sp>
        <p:nvSpPr>
          <p:cNvPr id="8909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090" name="Object 4"/>
          <p:cNvGraphicFramePr>
            <a:graphicFrameLocks noChangeAspect="1"/>
          </p:cNvGraphicFramePr>
          <p:nvPr/>
        </p:nvGraphicFramePr>
        <p:xfrm>
          <a:off x="2538413" y="1001713"/>
          <a:ext cx="3328987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8" name="Equation" r:id="rId3" imgW="2247840" imgH="533160" progId="Equation.DSMT4">
                  <p:embed/>
                </p:oleObj>
              </mc:Choice>
              <mc:Fallback>
                <p:oleObj name="Equation" r:id="rId3" imgW="2247840" imgH="5331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1001713"/>
                        <a:ext cx="3328987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6" name="Rectangle 6"/>
          <p:cNvSpPr>
            <a:spLocks noChangeArrowheads="1"/>
          </p:cNvSpPr>
          <p:nvPr/>
        </p:nvSpPr>
        <p:spPr bwMode="auto">
          <a:xfrm>
            <a:off x="0" y="619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9097" name="Rectangle 8"/>
          <p:cNvSpPr>
            <a:spLocks noChangeArrowheads="1"/>
          </p:cNvSpPr>
          <p:nvPr/>
        </p:nvSpPr>
        <p:spPr bwMode="auto">
          <a:xfrm>
            <a:off x="0" y="1657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9091" name="Object 7"/>
          <p:cNvGraphicFramePr>
            <a:graphicFrameLocks noChangeAspect="1"/>
          </p:cNvGraphicFramePr>
          <p:nvPr/>
        </p:nvGraphicFramePr>
        <p:xfrm>
          <a:off x="682625" y="1792288"/>
          <a:ext cx="7489825" cy="4637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89" name="Visio" r:id="rId5" imgW="6553200" imgH="4385146" progId="Visio.Drawing.11">
                  <p:embed/>
                </p:oleObj>
              </mc:Choice>
              <mc:Fallback>
                <p:oleObj name="Visio" r:id="rId5" imgW="6553200" imgH="4385146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792288"/>
                        <a:ext cx="7489825" cy="4637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Прореживание (децимация)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100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3528" y="908720"/>
            <a:ext cx="8712968" cy="14401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 инвариантно во времени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приводит к уменьшению амплитуды сигнала во временной области, но уменьшает уровень гармоник в частотной области в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ru-RU" dirty="0" smtClean="0">
                <a:solidFill>
                  <a:schemeClr val="tx1"/>
                </a:solidFill>
              </a:rPr>
              <a:t>раз (т.к. отсчёты ДПФ  пропорциональны его размерности)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42611" y="2709934"/>
            <a:ext cx="8712968" cy="33833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Прореживание снижает частоты дискретизации, а значит: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требования к производительности;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кол-во отсчётов во временной области, которые требуется обработать =</a:t>
            </a:r>
            <a:r>
              <a:rPr lang="en-US" dirty="0" smtClean="0">
                <a:solidFill>
                  <a:schemeClr val="tx1"/>
                </a:solidFill>
              </a:rPr>
              <a:t>&gt; </a:t>
            </a:r>
            <a:r>
              <a:rPr lang="ru-RU" dirty="0" smtClean="0">
                <a:solidFill>
                  <a:schemeClr val="tx1"/>
                </a:solidFill>
              </a:rPr>
              <a:t>быстрее закончатся вычисления =</a:t>
            </a:r>
            <a:r>
              <a:rPr lang="en-US" dirty="0" smtClean="0">
                <a:solidFill>
                  <a:schemeClr val="tx1"/>
                </a:solidFill>
              </a:rPr>
              <a:t>&gt; </a:t>
            </a:r>
            <a:r>
              <a:rPr lang="ru-RU" dirty="0" smtClean="0">
                <a:solidFill>
                  <a:schemeClr val="tx1"/>
                </a:solidFill>
              </a:rPr>
              <a:t>позволяет обрабатывать более широкую полосу;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стоимость аппаратуры;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потребляемую мощность;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позволяет улучшить отношение сигнал/шум (за счёт фильтрации)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811223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Прореживание (децимация)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101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3528" y="908720"/>
            <a:ext cx="8712968" cy="14401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не инвариантно во времени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не приводит к уменьшению амплитуды сигнала во временной области, но уменьшает уровень гармоник в частотной области в </a:t>
            </a:r>
            <a:r>
              <a:rPr lang="en-US" dirty="0" smtClean="0">
                <a:solidFill>
                  <a:schemeClr val="tx1"/>
                </a:solidFill>
              </a:rPr>
              <a:t>R </a:t>
            </a:r>
            <a:r>
              <a:rPr lang="ru-RU" dirty="0" smtClean="0">
                <a:solidFill>
                  <a:schemeClr val="tx1"/>
                </a:solidFill>
              </a:rPr>
              <a:t>раз (т.к. отсчёты ДПФ  пропорциональны его размерности)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42611" y="2709934"/>
            <a:ext cx="8712968" cy="338336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Прореживание снижает частоты дискретизации, а значит: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требования к производительности;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кол-во отсчётов во временной области, которые требуется обработать =</a:t>
            </a:r>
            <a:r>
              <a:rPr lang="en-US" dirty="0" smtClean="0">
                <a:solidFill>
                  <a:schemeClr val="tx1"/>
                </a:solidFill>
              </a:rPr>
              <a:t>&gt; </a:t>
            </a:r>
            <a:r>
              <a:rPr lang="ru-RU" dirty="0" smtClean="0">
                <a:solidFill>
                  <a:schemeClr val="tx1"/>
                </a:solidFill>
              </a:rPr>
              <a:t>быстрее закончатся вычисления =</a:t>
            </a:r>
            <a:r>
              <a:rPr lang="en-US" dirty="0" smtClean="0">
                <a:solidFill>
                  <a:schemeClr val="tx1"/>
                </a:solidFill>
              </a:rPr>
              <a:t>&gt; </a:t>
            </a:r>
            <a:r>
              <a:rPr lang="ru-RU" dirty="0" smtClean="0">
                <a:solidFill>
                  <a:schemeClr val="tx1"/>
                </a:solidFill>
              </a:rPr>
              <a:t>позволяет обрабатывать более широкую полосу;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стоимость аппаратуры;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снижает потребляемую мощность;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позволяет улучшить отношение сигнал/шум (за счёт фильтрации)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0605236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Интерполяция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3294895" cy="19827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668" y="1124744"/>
            <a:ext cx="5438147" cy="3159757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93082"/>
              </p:ext>
            </p:extLst>
          </p:nvPr>
        </p:nvGraphicFramePr>
        <p:xfrm>
          <a:off x="2174875" y="4724400"/>
          <a:ext cx="41989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17" name="Visio" r:id="rId5" imgW="2962278" imgH="523800" progId="Visio.Drawing.15">
                  <p:embed/>
                </p:oleObj>
              </mc:Choice>
              <mc:Fallback>
                <p:oleObj name="Visio" r:id="rId5" imgW="2962278" imgH="5238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75" y="4724400"/>
                        <a:ext cx="4198938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10692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Преобразование частоты дискретизации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103</a:t>
            </a:fld>
            <a:endParaRPr lang="ru-RU" dirty="0"/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291627"/>
              </p:ext>
            </p:extLst>
          </p:nvPr>
        </p:nvGraphicFramePr>
        <p:xfrm>
          <a:off x="163513" y="1158875"/>
          <a:ext cx="87630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59" name="Visio" r:id="rId3" imgW="5086333" imgH="952560" progId="Visio.Drawing.15">
                  <p:embed/>
                </p:oleObj>
              </mc:Choice>
              <mc:Fallback>
                <p:oleObj name="Visio" r:id="rId3" imgW="5086333" imgH="9525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513" y="1158875"/>
                        <a:ext cx="8763000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460019"/>
              </p:ext>
            </p:extLst>
          </p:nvPr>
        </p:nvGraphicFramePr>
        <p:xfrm>
          <a:off x="143072" y="3645024"/>
          <a:ext cx="8763000" cy="165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60" name="Visio" r:id="rId5" imgW="5086333" imgH="952560" progId="Visio.Drawing.15">
                  <p:embed/>
                </p:oleObj>
              </mc:Choice>
              <mc:Fallback>
                <p:oleObj name="Visio" r:id="rId5" imgW="5086333" imgH="9525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72" y="3645024"/>
                        <a:ext cx="8763000" cy="1657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609316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104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2343" y="1844824"/>
            <a:ext cx="5400600" cy="3807850"/>
          </a:xfrm>
          <a:prstGeom prst="rect">
            <a:avLst/>
          </a:prstGeom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925787"/>
              </p:ext>
            </p:extLst>
          </p:nvPr>
        </p:nvGraphicFramePr>
        <p:xfrm>
          <a:off x="1878724" y="1019949"/>
          <a:ext cx="419893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3" name="Visio" r:id="rId4" imgW="2962278" imgH="523800" progId="Visio.Drawing.15">
                  <p:embed/>
                </p:oleObj>
              </mc:Choice>
              <mc:Fallback>
                <p:oleObj name="Visio" r:id="rId4" imgW="2962278" imgH="5238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78724" y="1019949"/>
                        <a:ext cx="4198938" cy="760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38208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6" y="796103"/>
            <a:ext cx="9105236" cy="18002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4" y="3730556"/>
            <a:ext cx="9146177" cy="176594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4143" y="2761371"/>
            <a:ext cx="4392488" cy="3824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6625" y="2826245"/>
            <a:ext cx="4274854" cy="3169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0604" y="5583606"/>
            <a:ext cx="4339847" cy="28962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43567" y="5583606"/>
            <a:ext cx="4311004" cy="282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600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106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00" y="746798"/>
            <a:ext cx="4536504" cy="551487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r="38835" b="2344"/>
          <a:stretch/>
        </p:blipFill>
        <p:spPr>
          <a:xfrm>
            <a:off x="4716016" y="1340768"/>
            <a:ext cx="4212469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3050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5" y="620688"/>
            <a:ext cx="5939192" cy="5112568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23528" y="5649742"/>
            <a:ext cx="8712968" cy="731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за счет распараллеливания на </a:t>
            </a:r>
            <a:r>
              <a:rPr lang="ru-RU" dirty="0" err="1" smtClean="0">
                <a:solidFill>
                  <a:schemeClr val="tx1"/>
                </a:solidFill>
              </a:rPr>
              <a:t>подфильтры</a:t>
            </a:r>
            <a:r>
              <a:rPr lang="ru-RU" dirty="0" smtClean="0">
                <a:solidFill>
                  <a:schemeClr val="tx1"/>
                </a:solidFill>
              </a:rPr>
              <a:t> позволяет обрабатывать сигнал на максимальной частоте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88885713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108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5649742"/>
            <a:ext cx="8712968" cy="731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позволяет экономить вычислительны ресурсы (умножители)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669778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4245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109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3528" y="5649742"/>
            <a:ext cx="8712968" cy="73158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позволяет экономить вычислительны ресурсы (умножители)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124744"/>
            <a:ext cx="6697787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728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Свойства алгоритма БПФ по основанию 2 </a:t>
            </a:r>
          </a:p>
        </p:txBody>
      </p:sp>
      <p:sp>
        <p:nvSpPr>
          <p:cNvPr id="9011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496300" cy="1465263"/>
          </a:xfrm>
        </p:spPr>
        <p:txBody>
          <a:bodyPr>
            <a:normAutofit/>
          </a:bodyPr>
          <a:lstStyle/>
          <a:p>
            <a:pPr marL="533400" indent="-533400" eaLnBrk="1" hangingPunct="1">
              <a:spcBef>
                <a:spcPct val="50000"/>
              </a:spcBef>
              <a:buFontTx/>
              <a:buNone/>
            </a:pPr>
            <a:r>
              <a:rPr lang="ru-RU" sz="1800" smtClean="0"/>
              <a:t>1. Алгоритм состоит из этапов. На каждом этапе происходит изменение размерности БПФ вдвое по сравнению с предыдущим.</a:t>
            </a:r>
          </a:p>
          <a:p>
            <a:pPr marL="533400" indent="-533400" algn="ctr" eaLnBrk="1" hangingPunct="1">
              <a:buFontTx/>
              <a:buNone/>
            </a:pPr>
            <a:r>
              <a:rPr lang="ru-RU" sz="2000" smtClean="0"/>
              <a:t>K</a:t>
            </a:r>
            <a:r>
              <a:rPr lang="ru-RU" sz="2000" baseline="-25000" smtClean="0"/>
              <a:t>эт</a:t>
            </a:r>
            <a:r>
              <a:rPr lang="ru-RU" sz="2000" smtClean="0"/>
              <a:t> = log</a:t>
            </a:r>
            <a:r>
              <a:rPr lang="ru-RU" sz="2000" baseline="-25000" smtClean="0"/>
              <a:t>2</a:t>
            </a:r>
            <a:r>
              <a:rPr lang="ru-RU" sz="2000" smtClean="0"/>
              <a:t> N</a:t>
            </a:r>
          </a:p>
          <a:p>
            <a:pPr marL="533400" indent="-533400" eaLnBrk="1" hangingPunct="1">
              <a:buFontTx/>
              <a:buNone/>
            </a:pPr>
            <a:r>
              <a:rPr lang="ru-RU" sz="1800" smtClean="0"/>
              <a:t>2. На каждом этапе необходимо выполнить N/2 операций “бабочка”.</a:t>
            </a:r>
          </a:p>
        </p:txBody>
      </p:sp>
      <p:sp>
        <p:nvSpPr>
          <p:cNvPr id="9011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88179F10-3C9B-4FAC-9210-E701D1148163}" type="slidenum">
              <a:rPr lang="ru-RU" smtClean="0"/>
              <a:pPr/>
              <a:t>11</a:t>
            </a:fld>
            <a:endParaRPr lang="ru-RU" dirty="0" smtClean="0"/>
          </a:p>
        </p:txBody>
      </p:sp>
      <p:grpSp>
        <p:nvGrpSpPr>
          <p:cNvPr id="90118" name="Group 31"/>
          <p:cNvGrpSpPr>
            <a:grpSpLocks/>
          </p:cNvGrpSpPr>
          <p:nvPr/>
        </p:nvGrpSpPr>
        <p:grpSpPr bwMode="auto">
          <a:xfrm>
            <a:off x="471488" y="2276475"/>
            <a:ext cx="2297112" cy="1062038"/>
            <a:chOff x="297" y="1253"/>
            <a:chExt cx="1371" cy="634"/>
          </a:xfrm>
        </p:grpSpPr>
        <p:sp>
          <p:nvSpPr>
            <p:cNvPr id="90123" name="Line 8"/>
            <p:cNvSpPr>
              <a:spLocks noChangeShapeType="1"/>
            </p:cNvSpPr>
            <p:nvPr/>
          </p:nvSpPr>
          <p:spPr bwMode="auto">
            <a:xfrm>
              <a:off x="423" y="1423"/>
              <a:ext cx="405" cy="3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4" name="Line 10"/>
            <p:cNvSpPr>
              <a:spLocks noChangeShapeType="1"/>
            </p:cNvSpPr>
            <p:nvPr/>
          </p:nvSpPr>
          <p:spPr bwMode="auto">
            <a:xfrm flipH="1">
              <a:off x="423" y="1423"/>
              <a:ext cx="405" cy="3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25" name="Rectangle 12"/>
            <p:cNvSpPr>
              <a:spLocks noChangeArrowheads="1"/>
            </p:cNvSpPr>
            <p:nvPr/>
          </p:nvSpPr>
          <p:spPr bwMode="auto">
            <a:xfrm>
              <a:off x="297" y="1271"/>
              <a:ext cx="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6" name="Rectangle 13"/>
            <p:cNvSpPr>
              <a:spLocks noChangeArrowheads="1"/>
            </p:cNvSpPr>
            <p:nvPr/>
          </p:nvSpPr>
          <p:spPr bwMode="auto">
            <a:xfrm>
              <a:off x="299" y="1677"/>
              <a:ext cx="8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7" name="Rectangle 14"/>
            <p:cNvSpPr>
              <a:spLocks noChangeArrowheads="1"/>
            </p:cNvSpPr>
            <p:nvPr/>
          </p:nvSpPr>
          <p:spPr bwMode="auto">
            <a:xfrm>
              <a:off x="916" y="1335"/>
              <a:ext cx="65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X = A + B 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8" name="Rectangle 15"/>
            <p:cNvSpPr>
              <a:spLocks noChangeArrowheads="1"/>
            </p:cNvSpPr>
            <p:nvPr/>
          </p:nvSpPr>
          <p:spPr bwMode="auto">
            <a:xfrm>
              <a:off x="1569" y="1419"/>
              <a:ext cx="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29" name="Rectangle 16"/>
            <p:cNvSpPr>
              <a:spLocks noChangeArrowheads="1"/>
            </p:cNvSpPr>
            <p:nvPr/>
          </p:nvSpPr>
          <p:spPr bwMode="auto">
            <a:xfrm>
              <a:off x="1607" y="1253"/>
              <a:ext cx="6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0" name="Rectangle 17"/>
            <p:cNvSpPr>
              <a:spLocks noChangeArrowheads="1"/>
            </p:cNvSpPr>
            <p:nvPr/>
          </p:nvSpPr>
          <p:spPr bwMode="auto">
            <a:xfrm>
              <a:off x="903" y="1705"/>
              <a:ext cx="66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Y = A - B 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1" name="Rectangle 18"/>
            <p:cNvSpPr>
              <a:spLocks noChangeArrowheads="1"/>
            </p:cNvSpPr>
            <p:nvPr/>
          </p:nvSpPr>
          <p:spPr bwMode="auto">
            <a:xfrm>
              <a:off x="1537" y="1787"/>
              <a:ext cx="6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2" name="Rectangle 19"/>
            <p:cNvSpPr>
              <a:spLocks noChangeArrowheads="1"/>
            </p:cNvSpPr>
            <p:nvPr/>
          </p:nvSpPr>
          <p:spPr bwMode="auto">
            <a:xfrm>
              <a:off x="1583" y="1702"/>
              <a:ext cx="6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3" name="Freeform 20"/>
            <p:cNvSpPr>
              <a:spLocks/>
            </p:cNvSpPr>
            <p:nvPr/>
          </p:nvSpPr>
          <p:spPr bwMode="auto">
            <a:xfrm>
              <a:off x="429" y="1613"/>
              <a:ext cx="198" cy="184"/>
            </a:xfrm>
            <a:custGeom>
              <a:avLst/>
              <a:gdLst>
                <a:gd name="T0" fmla="*/ 0 w 198"/>
                <a:gd name="T1" fmla="*/ 184 h 184"/>
                <a:gd name="T2" fmla="*/ 198 w 198"/>
                <a:gd name="T3" fmla="*/ 0 h 184"/>
                <a:gd name="T4" fmla="*/ 0 w 198"/>
                <a:gd name="T5" fmla="*/ 184 h 184"/>
                <a:gd name="T6" fmla="*/ 75 w 198"/>
                <a:gd name="T7" fmla="*/ 113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84"/>
                <a:gd name="T14" fmla="*/ 198 w 198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84">
                  <a:moveTo>
                    <a:pt x="0" y="184"/>
                  </a:moveTo>
                  <a:lnTo>
                    <a:pt x="198" y="0"/>
                  </a:lnTo>
                  <a:lnTo>
                    <a:pt x="0" y="184"/>
                  </a:lnTo>
                  <a:lnTo>
                    <a:pt x="75" y="113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4" name="Freeform 21"/>
            <p:cNvSpPr>
              <a:spLocks/>
            </p:cNvSpPr>
            <p:nvPr/>
          </p:nvSpPr>
          <p:spPr bwMode="auto">
            <a:xfrm>
              <a:off x="488" y="1705"/>
              <a:ext cx="40" cy="39"/>
            </a:xfrm>
            <a:custGeom>
              <a:avLst/>
              <a:gdLst>
                <a:gd name="T0" fmla="*/ 0 w 40"/>
                <a:gd name="T1" fmla="*/ 11 h 39"/>
                <a:gd name="T2" fmla="*/ 40 w 40"/>
                <a:gd name="T3" fmla="*/ 0 h 39"/>
                <a:gd name="T4" fmla="*/ 24 w 40"/>
                <a:gd name="T5" fmla="*/ 39 h 39"/>
                <a:gd name="T6" fmla="*/ 0 w 40"/>
                <a:gd name="T7" fmla="*/ 11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9"/>
                <a:gd name="T14" fmla="*/ 40 w 4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9">
                  <a:moveTo>
                    <a:pt x="0" y="11"/>
                  </a:moveTo>
                  <a:lnTo>
                    <a:pt x="40" y="0"/>
                  </a:lnTo>
                  <a:lnTo>
                    <a:pt x="24" y="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135" name="Rectangle 22"/>
            <p:cNvSpPr>
              <a:spLocks noChangeArrowheads="1"/>
            </p:cNvSpPr>
            <p:nvPr/>
          </p:nvSpPr>
          <p:spPr bwMode="auto">
            <a:xfrm rot="-2520000">
              <a:off x="395" y="1607"/>
              <a:ext cx="7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6" name="Rectangle 23"/>
            <p:cNvSpPr>
              <a:spLocks noChangeArrowheads="1"/>
            </p:cNvSpPr>
            <p:nvPr/>
          </p:nvSpPr>
          <p:spPr bwMode="auto">
            <a:xfrm rot="-2520000">
              <a:off x="478" y="1616"/>
              <a:ext cx="3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7" name="Rectangle 24"/>
            <p:cNvSpPr>
              <a:spLocks noChangeArrowheads="1"/>
            </p:cNvSpPr>
            <p:nvPr/>
          </p:nvSpPr>
          <p:spPr bwMode="auto">
            <a:xfrm rot="-2520000">
              <a:off x="472" y="1545"/>
              <a:ext cx="3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90138" name="Oval 25"/>
            <p:cNvSpPr>
              <a:spLocks noChangeArrowheads="1"/>
            </p:cNvSpPr>
            <p:nvPr/>
          </p:nvSpPr>
          <p:spPr bwMode="auto">
            <a:xfrm>
              <a:off x="398" y="1782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39" name="Oval 26"/>
            <p:cNvSpPr>
              <a:spLocks noChangeArrowheads="1"/>
            </p:cNvSpPr>
            <p:nvPr/>
          </p:nvSpPr>
          <p:spPr bwMode="auto">
            <a:xfrm>
              <a:off x="398" y="1398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0" name="Oval 27"/>
            <p:cNvSpPr>
              <a:spLocks noChangeArrowheads="1"/>
            </p:cNvSpPr>
            <p:nvPr/>
          </p:nvSpPr>
          <p:spPr bwMode="auto">
            <a:xfrm>
              <a:off x="806" y="1396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1" name="Oval 28"/>
            <p:cNvSpPr>
              <a:spLocks noChangeArrowheads="1"/>
            </p:cNvSpPr>
            <p:nvPr/>
          </p:nvSpPr>
          <p:spPr bwMode="auto">
            <a:xfrm>
              <a:off x="806" y="1782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0142" name="Oval 29"/>
            <p:cNvSpPr>
              <a:spLocks noChangeArrowheads="1"/>
            </p:cNvSpPr>
            <p:nvPr/>
          </p:nvSpPr>
          <p:spPr bwMode="auto">
            <a:xfrm>
              <a:off x="600" y="1592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90119" name="Text Box 32"/>
          <p:cNvSpPr txBox="1">
            <a:spLocks noChangeArrowheads="1"/>
          </p:cNvSpPr>
          <p:nvPr/>
        </p:nvSpPr>
        <p:spPr bwMode="auto">
          <a:xfrm>
            <a:off x="3419475" y="2444750"/>
            <a:ext cx="4249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2 операции комплексного сложения и  1 операция комплексного умножения</a:t>
            </a:r>
          </a:p>
        </p:txBody>
      </p:sp>
      <p:sp>
        <p:nvSpPr>
          <p:cNvPr id="90120" name="Rectangle 33"/>
          <p:cNvSpPr>
            <a:spLocks noChangeArrowheads="1"/>
          </p:cNvSpPr>
          <p:nvPr/>
        </p:nvSpPr>
        <p:spPr bwMode="auto">
          <a:xfrm>
            <a:off x="471488" y="3622675"/>
            <a:ext cx="5108575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33400" indent="-533400" algn="l"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3. Общее число базовых операций "бабочка":</a:t>
            </a:r>
          </a:p>
        </p:txBody>
      </p:sp>
      <p:sp>
        <p:nvSpPr>
          <p:cNvPr id="90121" name="Rectangle 35"/>
          <p:cNvSpPr>
            <a:spLocks noChangeArrowheads="1"/>
          </p:cNvSpPr>
          <p:nvPr/>
        </p:nvSpPr>
        <p:spPr bwMode="auto">
          <a:xfrm>
            <a:off x="0" y="32051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0114" name="Object 34"/>
          <p:cNvGraphicFramePr>
            <a:graphicFrameLocks noChangeAspect="1"/>
          </p:cNvGraphicFramePr>
          <p:nvPr/>
        </p:nvGraphicFramePr>
        <p:xfrm>
          <a:off x="3419475" y="4125913"/>
          <a:ext cx="196532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13" name="Equation" r:id="rId3" imgW="1054080" imgH="393480" progId="Equation.DSMT4">
                  <p:embed/>
                </p:oleObj>
              </mc:Choice>
              <mc:Fallback>
                <p:oleObj name="Equation" r:id="rId3" imgW="1054080" imgH="39348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4125913"/>
                        <a:ext cx="1965325" cy="742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22" name="Text Box 37"/>
          <p:cNvSpPr txBox="1">
            <a:spLocks noChangeArrowheads="1"/>
          </p:cNvSpPr>
          <p:nvPr/>
        </p:nvSpPr>
        <p:spPr bwMode="auto">
          <a:xfrm>
            <a:off x="323850" y="5033963"/>
            <a:ext cx="84963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4. Для вычисления базовой операции достаточно иметь одну дополнительную ячейку для хранения произведения. Остальные результаты размещаются в освободившиеся ячейки. Это алгоритм с замещением. </a:t>
            </a: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110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683630"/>
            <a:ext cx="8712968" cy="100811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применяются, когда требуется выполнять многополосную фильтрацию;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вычислительно эффективные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525600"/>
              </p:ext>
            </p:extLst>
          </p:nvPr>
        </p:nvGraphicFramePr>
        <p:xfrm>
          <a:off x="1143060" y="1312563"/>
          <a:ext cx="6576187" cy="1536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1" name="Visio" r:id="rId3" imgW="4962612" imgH="1171643" progId="Visio.Drawing.15">
                  <p:embed/>
                </p:oleObj>
              </mc:Choice>
              <mc:Fallback>
                <p:oleObj name="Visio" r:id="rId3" imgW="4962612" imgH="11716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60" y="1312563"/>
                        <a:ext cx="6576187" cy="1536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504203"/>
              </p:ext>
            </p:extLst>
          </p:nvPr>
        </p:nvGraphicFramePr>
        <p:xfrm>
          <a:off x="1043608" y="2691626"/>
          <a:ext cx="6165850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32" name="Visio" r:id="rId5" imgW="4886325" imgH="2924080" progId="Visio.Drawing.15">
                  <p:embed/>
                </p:oleObj>
              </mc:Choice>
              <mc:Fallback>
                <p:oleObj name="Visio" r:id="rId5" imgW="4886325" imgH="29240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43608" y="2691626"/>
                        <a:ext cx="6165850" cy="361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70948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111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2541790"/>
              </p:ext>
            </p:extLst>
          </p:nvPr>
        </p:nvGraphicFramePr>
        <p:xfrm>
          <a:off x="899592" y="1196752"/>
          <a:ext cx="6958012" cy="417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956" name="Visio" r:id="rId3" imgW="6958599" imgH="4174350" progId="Visio.Drawing.15">
                  <p:embed/>
                </p:oleObj>
              </mc:Choice>
              <mc:Fallback>
                <p:oleObj name="Visio" r:id="rId3" imgW="6958599" imgH="41743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99592" y="1196752"/>
                        <a:ext cx="6958012" cy="4175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902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112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917577"/>
              </p:ext>
            </p:extLst>
          </p:nvPr>
        </p:nvGraphicFramePr>
        <p:xfrm>
          <a:off x="827584" y="971600"/>
          <a:ext cx="7150039" cy="42095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81" name="Visio" r:id="rId3" imgW="4886435" imgH="2924243" progId="Visio.Drawing.15">
                  <p:embed/>
                </p:oleObj>
              </mc:Choice>
              <mc:Fallback>
                <p:oleObj name="Visio" r:id="rId3" imgW="4886435" imgH="29242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27584" y="971600"/>
                        <a:ext cx="7150039" cy="42095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235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113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6490645"/>
              </p:ext>
            </p:extLst>
          </p:nvPr>
        </p:nvGraphicFramePr>
        <p:xfrm>
          <a:off x="913573" y="908720"/>
          <a:ext cx="7319233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005" name="Visio" r:id="rId3" imgW="4886435" imgH="2924243" progId="Visio.Drawing.15">
                  <p:embed/>
                </p:oleObj>
              </mc:Choice>
              <mc:Fallback>
                <p:oleObj name="Visio" r:id="rId3" imgW="4886435" imgH="29242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573" y="908720"/>
                        <a:ext cx="7319233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4129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114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88523"/>
              </p:ext>
            </p:extLst>
          </p:nvPr>
        </p:nvGraphicFramePr>
        <p:xfrm>
          <a:off x="913573" y="908720"/>
          <a:ext cx="7319233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027" name="Visio" r:id="rId3" imgW="4886435" imgH="2924243" progId="Visio.Drawing.15">
                  <p:embed/>
                </p:oleObj>
              </mc:Choice>
              <mc:Fallback>
                <p:oleObj name="Visio" r:id="rId3" imgW="4886435" imgH="29242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3573" y="908720"/>
                        <a:ext cx="7319233" cy="439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024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115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4064997"/>
              </p:ext>
            </p:extLst>
          </p:nvPr>
        </p:nvGraphicFramePr>
        <p:xfrm>
          <a:off x="107504" y="1050606"/>
          <a:ext cx="5195887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7" name="Visio" r:id="rId3" imgW="5350320" imgH="1035360" progId="Visio.Drawing.15">
                  <p:embed/>
                </p:oleObj>
              </mc:Choice>
              <mc:Fallback>
                <p:oleObj name="Visio" r:id="rId3" imgW="5350320" imgH="1035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7504" y="1050606"/>
                        <a:ext cx="5195887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540286"/>
              </p:ext>
            </p:extLst>
          </p:nvPr>
        </p:nvGraphicFramePr>
        <p:xfrm>
          <a:off x="294692" y="3246860"/>
          <a:ext cx="5195887" cy="103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8" name="Visio" r:id="rId5" imgW="5350320" imgH="1035360" progId="Visio.Drawing.15">
                  <p:embed/>
                </p:oleObj>
              </mc:Choice>
              <mc:Fallback>
                <p:oleObj name="Visio" r:id="rId5" imgW="5350320" imgH="10353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4692" y="3246860"/>
                        <a:ext cx="5195887" cy="103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229039"/>
              </p:ext>
            </p:extLst>
          </p:nvPr>
        </p:nvGraphicFramePr>
        <p:xfrm>
          <a:off x="5303391" y="1094291"/>
          <a:ext cx="3171070" cy="1883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89" name="Equation" r:id="rId7" imgW="2565360" imgH="1523880" progId="Equation.DSMT4">
                  <p:embed/>
                </p:oleObj>
              </mc:Choice>
              <mc:Fallback>
                <p:oleObj name="Equation" r:id="rId7" imgW="2565360" imgH="1523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03391" y="1094291"/>
                        <a:ext cx="3171070" cy="1883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8666647"/>
              </p:ext>
            </p:extLst>
          </p:nvPr>
        </p:nvGraphicFramePr>
        <p:xfrm>
          <a:off x="323528" y="4797152"/>
          <a:ext cx="5180012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0" name="Visio" r:id="rId9" imgW="5334045" imgH="1019243" progId="Visio.Drawing.15">
                  <p:embed/>
                </p:oleObj>
              </mc:Choice>
              <mc:Fallback>
                <p:oleObj name="Visio" r:id="rId9" imgW="5334045" imgH="1019243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3528" y="4797152"/>
                        <a:ext cx="5180012" cy="1020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243842"/>
              </p:ext>
            </p:extLst>
          </p:nvPr>
        </p:nvGraphicFramePr>
        <p:xfrm>
          <a:off x="6007262" y="4429678"/>
          <a:ext cx="1538492" cy="51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91" name="Equation" r:id="rId11" imgW="799920" imgH="266400" progId="Equation.DSMT4">
                  <p:embed/>
                </p:oleObj>
              </mc:Choice>
              <mc:Fallback>
                <p:oleObj name="Equation" r:id="rId11" imgW="7999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007262" y="4429678"/>
                        <a:ext cx="1538492" cy="5136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5547340" y="3623837"/>
            <a:ext cx="3312368" cy="89055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(после умножителя </a:t>
            </a:r>
            <a:r>
              <a:rPr lang="ru-RU" dirty="0" err="1" smtClean="0">
                <a:solidFill>
                  <a:schemeClr val="tx1"/>
                </a:solidFill>
              </a:rPr>
              <a:t>дециматор</a:t>
            </a:r>
            <a:r>
              <a:rPr lang="ru-RU" dirty="0" smtClean="0">
                <a:solidFill>
                  <a:schemeClr val="tx1"/>
                </a:solidFill>
              </a:rPr>
              <a:t> оставляет каждый </a:t>
            </a: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отсчёт):</a:t>
            </a: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0579" y="3261216"/>
            <a:ext cx="1285929" cy="369332"/>
          </a:xfrm>
          <a:prstGeom prst="rect">
            <a:avLst/>
          </a:prstGeom>
          <a:ln w="1905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marL="0" indent="0" fontAlgn="auto">
              <a:buNone/>
            </a:pPr>
            <a:r>
              <a:rPr lang="ru-RU" dirty="0"/>
              <a:t>при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n=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7554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Тождества Нобеля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116</a:t>
            </a:fld>
            <a:endParaRPr lang="ru-RU" dirty="0"/>
          </a:p>
        </p:txBody>
      </p:sp>
      <p:pic>
        <p:nvPicPr>
          <p:cNvPr id="176130" name="Picture 2" descr="http://jre.cplire.ru/koi/mar10/1/text_files/image07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2597" r="9090" b="14269"/>
          <a:stretch/>
        </p:blipFill>
        <p:spPr bwMode="auto">
          <a:xfrm>
            <a:off x="971600" y="1412776"/>
            <a:ext cx="688576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799773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117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601320"/>
              </p:ext>
            </p:extLst>
          </p:nvPr>
        </p:nvGraphicFramePr>
        <p:xfrm>
          <a:off x="1259632" y="980728"/>
          <a:ext cx="6762179" cy="4046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050" name="Visio" r:id="rId3" imgW="4886325" imgH="2924080" progId="Visio.Drawing.15">
                  <p:embed/>
                </p:oleObj>
              </mc:Choice>
              <mc:Fallback>
                <p:oleObj name="Visio" r:id="rId3" imgW="4886325" imgH="29240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9632" y="980728"/>
                        <a:ext cx="6762179" cy="4046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25052880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118</a:t>
            </a:fld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82944"/>
              </p:ext>
            </p:extLst>
          </p:nvPr>
        </p:nvGraphicFramePr>
        <p:xfrm>
          <a:off x="1475656" y="822399"/>
          <a:ext cx="4536504" cy="2714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09" name="Visio" r:id="rId3" imgW="4886325" imgH="2924080" progId="Visio.Drawing.15">
                  <p:embed/>
                </p:oleObj>
              </mc:Choice>
              <mc:Fallback>
                <p:oleObj name="Visio" r:id="rId3" imgW="4886325" imgH="292408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822399"/>
                        <a:ext cx="4536504" cy="27148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бъект 2"/>
          <p:cNvSpPr txBox="1">
            <a:spLocks/>
          </p:cNvSpPr>
          <p:nvPr/>
        </p:nvSpPr>
        <p:spPr>
          <a:xfrm>
            <a:off x="476672" y="3718517"/>
            <a:ext cx="5754940" cy="50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импульсные характеристики полифазных фильтров  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19089"/>
              </p:ext>
            </p:extLst>
          </p:nvPr>
        </p:nvGraphicFramePr>
        <p:xfrm>
          <a:off x="6156176" y="3756025"/>
          <a:ext cx="534988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0" name="Equation" r:id="rId5" imgW="444240" imgH="241200" progId="Equation.DSMT4">
                  <p:embed/>
                </p:oleObj>
              </mc:Choice>
              <mc:Fallback>
                <p:oleObj name="Equation" r:id="rId5" imgW="444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56176" y="3756025"/>
                        <a:ext cx="534988" cy="290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6735668" y="3718516"/>
            <a:ext cx="2579896" cy="5025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во временной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467544" y="4050612"/>
            <a:ext cx="8280920" cy="890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представляют собой соответствующую секцию импульсной характеристики эквивалентного ФНЧ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631019"/>
              </p:ext>
            </p:extLst>
          </p:nvPr>
        </p:nvGraphicFramePr>
        <p:xfrm>
          <a:off x="3131840" y="4553183"/>
          <a:ext cx="2620684" cy="4624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111" name="Equation" r:id="rId7" imgW="1371600" imgH="241200" progId="Equation.DSMT4">
                  <p:embed/>
                </p:oleObj>
              </mc:Choice>
              <mc:Fallback>
                <p:oleObj name="Equation" r:id="rId7" imgW="1371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131840" y="4553183"/>
                        <a:ext cx="2620684" cy="4624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483196" y="5154080"/>
            <a:ext cx="8280920" cy="890556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изменяется порядок вычислений: прореживание-фильтрация-демодуляция 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демодуляция выполняется эффективными алгоритмами вычисления ДПФ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217807709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Полифазные банки 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119</a:t>
            </a:fld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67544" y="895490"/>
            <a:ext cx="8280920" cy="890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вычислительные затраты при обработке на основе полифазных фильтров: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6951366"/>
              </p:ext>
            </p:extLst>
          </p:nvPr>
        </p:nvGraphicFramePr>
        <p:xfrm>
          <a:off x="2796235" y="1519346"/>
          <a:ext cx="2372294" cy="541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6" name="Equation" r:id="rId3" imgW="1168200" imgH="266400" progId="Equation.DSMT4">
                  <p:embed/>
                </p:oleObj>
              </mc:Choice>
              <mc:Fallback>
                <p:oleObj name="Equation" r:id="rId3" imgW="11682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6235" y="1519346"/>
                        <a:ext cx="2372294" cy="5415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492344" y="2409902"/>
            <a:ext cx="8280920" cy="890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вычислительные затраты при обработке полифазным банком фильтров (БПФ по основанию 2):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90216"/>
              </p:ext>
            </p:extLst>
          </p:nvPr>
        </p:nvGraphicFramePr>
        <p:xfrm>
          <a:off x="2843808" y="3172834"/>
          <a:ext cx="3044825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7" name="Equation" r:id="rId5" imgW="1498320" imgH="444240" progId="Equation.DSMT4">
                  <p:embed/>
                </p:oleObj>
              </mc:Choice>
              <mc:Fallback>
                <p:oleObj name="Equation" r:id="rId5" imgW="14983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43808" y="3172834"/>
                        <a:ext cx="3044825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Объект 2"/>
          <p:cNvSpPr txBox="1">
            <a:spLocks/>
          </p:cNvSpPr>
          <p:nvPr/>
        </p:nvSpPr>
        <p:spPr>
          <a:xfrm>
            <a:off x="432730" y="4271123"/>
            <a:ext cx="8280920" cy="8905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en-US" i="1" dirty="0" smtClean="0">
                <a:solidFill>
                  <a:schemeClr val="tx1"/>
                </a:solidFill>
              </a:rPr>
              <a:t>R</a:t>
            </a:r>
            <a:r>
              <a:rPr lang="en-US" dirty="0" smtClean="0">
                <a:solidFill>
                  <a:schemeClr val="tx1"/>
                </a:solidFill>
              </a:rPr>
              <a:t>=32</a:t>
            </a:r>
            <a:r>
              <a:rPr lang="ru-RU" dirty="0" smtClean="0">
                <a:solidFill>
                  <a:schemeClr val="tx1"/>
                </a:solidFill>
              </a:rPr>
              <a:t>, а </a:t>
            </a:r>
            <a:r>
              <a:rPr lang="en-US" i="1" dirty="0" smtClean="0">
                <a:solidFill>
                  <a:schemeClr val="tx1"/>
                </a:solidFill>
              </a:rPr>
              <a:t>N</a:t>
            </a:r>
            <a:r>
              <a:rPr lang="en-US" dirty="0" smtClean="0">
                <a:solidFill>
                  <a:schemeClr val="tx1"/>
                </a:solidFill>
              </a:rPr>
              <a:t>=16</a:t>
            </a:r>
            <a:r>
              <a:rPr lang="ru-RU" dirty="0" smtClean="0">
                <a:solidFill>
                  <a:schemeClr val="tx1"/>
                </a:solidFill>
              </a:rPr>
              <a:t> банку фильтров требуется 400 умножений (вместо 11264 для полифазного)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0780762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Rectangle 6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Сравнение вычислительных затрат </a:t>
            </a:r>
          </a:p>
        </p:txBody>
      </p:sp>
      <p:graphicFrame>
        <p:nvGraphicFramePr>
          <p:cNvPr id="91138" name="Object 63"/>
          <p:cNvGraphicFramePr>
            <a:graphicFrameLocks noGrp="1" noChangeAspect="1"/>
          </p:cNvGraphicFramePr>
          <p:nvPr>
            <p:ph idx="1"/>
          </p:nvPr>
        </p:nvGraphicFramePr>
        <p:xfrm>
          <a:off x="3775075" y="842963"/>
          <a:ext cx="29146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37" name="Equation" r:id="rId3" imgW="1447560" imgH="457200" progId="Equation.DSMT4">
                  <p:embed/>
                </p:oleObj>
              </mc:Choice>
              <mc:Fallback>
                <p:oleObj name="Equation" r:id="rId3" imgW="1447560" imgH="4572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5075" y="842963"/>
                        <a:ext cx="2914650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3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12C94ABF-47B2-4749-9C89-4AE1661C3579}" type="slidenum">
              <a:rPr lang="ru-RU" smtClean="0"/>
              <a:pPr/>
              <a:t>12</a:t>
            </a:fld>
            <a:endParaRPr lang="ru-RU" dirty="0" smtClean="0"/>
          </a:p>
        </p:txBody>
      </p:sp>
      <p:grpSp>
        <p:nvGrpSpPr>
          <p:cNvPr id="91141" name="Group 66"/>
          <p:cNvGrpSpPr>
            <a:grpSpLocks/>
          </p:cNvGrpSpPr>
          <p:nvPr/>
        </p:nvGrpSpPr>
        <p:grpSpPr bwMode="auto">
          <a:xfrm>
            <a:off x="900113" y="692150"/>
            <a:ext cx="6120159" cy="4988286"/>
            <a:chOff x="714" y="442"/>
            <a:chExt cx="4162" cy="3258"/>
          </a:xfrm>
        </p:grpSpPr>
        <p:sp>
          <p:nvSpPr>
            <p:cNvPr id="91171" name="Line 11"/>
            <p:cNvSpPr>
              <a:spLocks noChangeShapeType="1"/>
            </p:cNvSpPr>
            <p:nvPr/>
          </p:nvSpPr>
          <p:spPr bwMode="auto">
            <a:xfrm>
              <a:off x="1176" y="3514"/>
              <a:ext cx="357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2" name="Line 13"/>
            <p:cNvSpPr>
              <a:spLocks noChangeShapeType="1"/>
            </p:cNvSpPr>
            <p:nvPr/>
          </p:nvSpPr>
          <p:spPr bwMode="auto">
            <a:xfrm flipV="1">
              <a:off x="1176" y="694"/>
              <a:ext cx="1" cy="282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3" name="Line 16"/>
            <p:cNvSpPr>
              <a:spLocks noChangeShapeType="1"/>
            </p:cNvSpPr>
            <p:nvPr/>
          </p:nvSpPr>
          <p:spPr bwMode="auto">
            <a:xfrm flipV="1">
              <a:off x="1176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4" name="Rectangle 18"/>
            <p:cNvSpPr>
              <a:spLocks noChangeArrowheads="1"/>
            </p:cNvSpPr>
            <p:nvPr/>
          </p:nvSpPr>
          <p:spPr bwMode="auto">
            <a:xfrm>
              <a:off x="1164" y="3548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2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75" name="Line 19"/>
            <p:cNvSpPr>
              <a:spLocks noChangeShapeType="1"/>
            </p:cNvSpPr>
            <p:nvPr/>
          </p:nvSpPr>
          <p:spPr bwMode="auto">
            <a:xfrm flipV="1">
              <a:off x="1722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6" name="Rectangle 21"/>
            <p:cNvSpPr>
              <a:spLocks noChangeArrowheads="1"/>
            </p:cNvSpPr>
            <p:nvPr/>
          </p:nvSpPr>
          <p:spPr bwMode="auto">
            <a:xfrm>
              <a:off x="1671" y="3548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16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77" name="Line 22"/>
            <p:cNvSpPr>
              <a:spLocks noChangeShapeType="1"/>
            </p:cNvSpPr>
            <p:nvPr/>
          </p:nvSpPr>
          <p:spPr bwMode="auto">
            <a:xfrm flipV="1">
              <a:off x="2274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78" name="Rectangle 24"/>
            <p:cNvSpPr>
              <a:spLocks noChangeArrowheads="1"/>
            </p:cNvSpPr>
            <p:nvPr/>
          </p:nvSpPr>
          <p:spPr bwMode="auto">
            <a:xfrm>
              <a:off x="2223" y="3548"/>
              <a:ext cx="14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64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79" name="Line 25"/>
            <p:cNvSpPr>
              <a:spLocks noChangeShapeType="1"/>
            </p:cNvSpPr>
            <p:nvPr/>
          </p:nvSpPr>
          <p:spPr bwMode="auto">
            <a:xfrm flipV="1">
              <a:off x="2820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80" name="Rectangle 27"/>
            <p:cNvSpPr>
              <a:spLocks noChangeArrowheads="1"/>
            </p:cNvSpPr>
            <p:nvPr/>
          </p:nvSpPr>
          <p:spPr bwMode="auto">
            <a:xfrm>
              <a:off x="2737" y="3548"/>
              <a:ext cx="21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256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81" name="Line 28"/>
            <p:cNvSpPr>
              <a:spLocks noChangeShapeType="1"/>
            </p:cNvSpPr>
            <p:nvPr/>
          </p:nvSpPr>
          <p:spPr bwMode="auto">
            <a:xfrm flipV="1">
              <a:off x="3372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82" name="Rectangle 30"/>
            <p:cNvSpPr>
              <a:spLocks noChangeArrowheads="1"/>
            </p:cNvSpPr>
            <p:nvPr/>
          </p:nvSpPr>
          <p:spPr bwMode="auto">
            <a:xfrm>
              <a:off x="3253" y="3548"/>
              <a:ext cx="28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1024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83" name="Line 31"/>
            <p:cNvSpPr>
              <a:spLocks noChangeShapeType="1"/>
            </p:cNvSpPr>
            <p:nvPr/>
          </p:nvSpPr>
          <p:spPr bwMode="auto">
            <a:xfrm flipV="1">
              <a:off x="3918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84" name="Rectangle 33"/>
            <p:cNvSpPr>
              <a:spLocks noChangeArrowheads="1"/>
            </p:cNvSpPr>
            <p:nvPr/>
          </p:nvSpPr>
          <p:spPr bwMode="auto">
            <a:xfrm>
              <a:off x="3798" y="3548"/>
              <a:ext cx="28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4096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85" name="Line 34"/>
            <p:cNvSpPr>
              <a:spLocks noChangeShapeType="1"/>
            </p:cNvSpPr>
            <p:nvPr/>
          </p:nvSpPr>
          <p:spPr bwMode="auto">
            <a:xfrm flipV="1">
              <a:off x="4470" y="3478"/>
              <a:ext cx="1" cy="3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86" name="Rectangle 36"/>
            <p:cNvSpPr>
              <a:spLocks noChangeArrowheads="1"/>
            </p:cNvSpPr>
            <p:nvPr/>
          </p:nvSpPr>
          <p:spPr bwMode="auto">
            <a:xfrm>
              <a:off x="4319" y="3548"/>
              <a:ext cx="35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16384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87" name="Line 37"/>
            <p:cNvSpPr>
              <a:spLocks noChangeShapeType="1"/>
            </p:cNvSpPr>
            <p:nvPr/>
          </p:nvSpPr>
          <p:spPr bwMode="auto">
            <a:xfrm>
              <a:off x="1176" y="351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88" name="Rectangle 39"/>
            <p:cNvSpPr>
              <a:spLocks noChangeArrowheads="1"/>
            </p:cNvSpPr>
            <p:nvPr/>
          </p:nvSpPr>
          <p:spPr bwMode="auto">
            <a:xfrm>
              <a:off x="1041" y="3466"/>
              <a:ext cx="7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0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89" name="Line 40"/>
            <p:cNvSpPr>
              <a:spLocks noChangeShapeType="1"/>
            </p:cNvSpPr>
            <p:nvPr/>
          </p:nvSpPr>
          <p:spPr bwMode="auto">
            <a:xfrm>
              <a:off x="1176" y="295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90" name="Rectangle 42"/>
            <p:cNvSpPr>
              <a:spLocks noChangeArrowheads="1"/>
            </p:cNvSpPr>
            <p:nvPr/>
          </p:nvSpPr>
          <p:spPr bwMode="auto">
            <a:xfrm>
              <a:off x="916" y="2926"/>
              <a:ext cx="210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500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91" name="Line 43"/>
            <p:cNvSpPr>
              <a:spLocks noChangeShapeType="1"/>
            </p:cNvSpPr>
            <p:nvPr/>
          </p:nvSpPr>
          <p:spPr bwMode="auto">
            <a:xfrm>
              <a:off x="1176" y="238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92" name="Rectangle 45"/>
            <p:cNvSpPr>
              <a:spLocks noChangeArrowheads="1"/>
            </p:cNvSpPr>
            <p:nvPr/>
          </p:nvSpPr>
          <p:spPr bwMode="auto">
            <a:xfrm>
              <a:off x="861" y="2362"/>
              <a:ext cx="28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1000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93" name="Line 46"/>
            <p:cNvSpPr>
              <a:spLocks noChangeShapeType="1"/>
            </p:cNvSpPr>
            <p:nvPr/>
          </p:nvSpPr>
          <p:spPr bwMode="auto">
            <a:xfrm>
              <a:off x="1176" y="18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94" name="Rectangle 48"/>
            <p:cNvSpPr>
              <a:spLocks noChangeArrowheads="1"/>
            </p:cNvSpPr>
            <p:nvPr/>
          </p:nvSpPr>
          <p:spPr bwMode="auto">
            <a:xfrm>
              <a:off x="861" y="1798"/>
              <a:ext cx="28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1500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95" name="Line 49"/>
            <p:cNvSpPr>
              <a:spLocks noChangeShapeType="1"/>
            </p:cNvSpPr>
            <p:nvPr/>
          </p:nvSpPr>
          <p:spPr bwMode="auto">
            <a:xfrm>
              <a:off x="1176" y="125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96" name="Rectangle 51"/>
            <p:cNvSpPr>
              <a:spLocks noChangeArrowheads="1"/>
            </p:cNvSpPr>
            <p:nvPr/>
          </p:nvSpPr>
          <p:spPr bwMode="auto">
            <a:xfrm>
              <a:off x="861" y="1234"/>
              <a:ext cx="28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2000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97" name="Line 52"/>
            <p:cNvSpPr>
              <a:spLocks noChangeShapeType="1"/>
            </p:cNvSpPr>
            <p:nvPr/>
          </p:nvSpPr>
          <p:spPr bwMode="auto">
            <a:xfrm>
              <a:off x="1176" y="69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198" name="Rectangle 54"/>
            <p:cNvSpPr>
              <a:spLocks noChangeArrowheads="1"/>
            </p:cNvSpPr>
            <p:nvPr/>
          </p:nvSpPr>
          <p:spPr bwMode="auto">
            <a:xfrm>
              <a:off x="861" y="670"/>
              <a:ext cx="281" cy="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Helvetica" pitchFamily="34" charset="0"/>
                </a:rPr>
                <a:t>2500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199" name="Freeform 59"/>
            <p:cNvSpPr>
              <a:spLocks/>
            </p:cNvSpPr>
            <p:nvPr/>
          </p:nvSpPr>
          <p:spPr bwMode="auto">
            <a:xfrm>
              <a:off x="1176" y="1048"/>
              <a:ext cx="3570" cy="2460"/>
            </a:xfrm>
            <a:custGeom>
              <a:avLst/>
              <a:gdLst>
                <a:gd name="T0" fmla="*/ 0 w 3570"/>
                <a:gd name="T1" fmla="*/ 2460 h 2460"/>
                <a:gd name="T2" fmla="*/ 270 w 3570"/>
                <a:gd name="T3" fmla="*/ 2460 h 2460"/>
                <a:gd name="T4" fmla="*/ 546 w 3570"/>
                <a:gd name="T5" fmla="*/ 2460 h 2460"/>
                <a:gd name="T6" fmla="*/ 822 w 3570"/>
                <a:gd name="T7" fmla="*/ 2454 h 2460"/>
                <a:gd name="T8" fmla="*/ 1098 w 3570"/>
                <a:gd name="T9" fmla="*/ 2448 h 2460"/>
                <a:gd name="T10" fmla="*/ 1368 w 3570"/>
                <a:gd name="T11" fmla="*/ 2442 h 2460"/>
                <a:gd name="T12" fmla="*/ 1644 w 3570"/>
                <a:gd name="T13" fmla="*/ 2424 h 2460"/>
                <a:gd name="T14" fmla="*/ 1920 w 3570"/>
                <a:gd name="T15" fmla="*/ 2400 h 2460"/>
                <a:gd name="T16" fmla="*/ 2196 w 3570"/>
                <a:gd name="T17" fmla="*/ 2346 h 2460"/>
                <a:gd name="T18" fmla="*/ 2466 w 3570"/>
                <a:gd name="T19" fmla="*/ 2250 h 2460"/>
                <a:gd name="T20" fmla="*/ 2742 w 3570"/>
                <a:gd name="T21" fmla="*/ 2076 h 2460"/>
                <a:gd name="T22" fmla="*/ 3018 w 3570"/>
                <a:gd name="T23" fmla="*/ 1752 h 2460"/>
                <a:gd name="T24" fmla="*/ 3294 w 3570"/>
                <a:gd name="T25" fmla="*/ 1140 h 2460"/>
                <a:gd name="T26" fmla="*/ 3570 w 3570"/>
                <a:gd name="T27" fmla="*/ 0 h 246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570"/>
                <a:gd name="T43" fmla="*/ 0 h 2460"/>
                <a:gd name="T44" fmla="*/ 3570 w 3570"/>
                <a:gd name="T45" fmla="*/ 2460 h 246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570" h="2460">
                  <a:moveTo>
                    <a:pt x="0" y="2460"/>
                  </a:moveTo>
                  <a:lnTo>
                    <a:pt x="270" y="2460"/>
                  </a:lnTo>
                  <a:lnTo>
                    <a:pt x="546" y="2460"/>
                  </a:lnTo>
                  <a:lnTo>
                    <a:pt x="822" y="2454"/>
                  </a:lnTo>
                  <a:lnTo>
                    <a:pt x="1098" y="2448"/>
                  </a:lnTo>
                  <a:lnTo>
                    <a:pt x="1368" y="2442"/>
                  </a:lnTo>
                  <a:lnTo>
                    <a:pt x="1644" y="2424"/>
                  </a:lnTo>
                  <a:lnTo>
                    <a:pt x="1920" y="2400"/>
                  </a:lnTo>
                  <a:lnTo>
                    <a:pt x="2196" y="2346"/>
                  </a:lnTo>
                  <a:lnTo>
                    <a:pt x="2466" y="2250"/>
                  </a:lnTo>
                  <a:lnTo>
                    <a:pt x="2742" y="2076"/>
                  </a:lnTo>
                  <a:lnTo>
                    <a:pt x="3018" y="1752"/>
                  </a:lnTo>
                  <a:lnTo>
                    <a:pt x="3294" y="1140"/>
                  </a:lnTo>
                  <a:lnTo>
                    <a:pt x="3570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1200" name="Rectangle 60"/>
            <p:cNvSpPr>
              <a:spLocks noChangeArrowheads="1"/>
            </p:cNvSpPr>
            <p:nvPr/>
          </p:nvSpPr>
          <p:spPr bwMode="auto">
            <a:xfrm>
              <a:off x="4785" y="3466"/>
              <a:ext cx="91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600">
                  <a:solidFill>
                    <a:schemeClr val="accent2"/>
                  </a:solidFill>
                </a:rPr>
                <a:t>N</a:t>
              </a:r>
              <a:endParaRPr lang="ru-RU" sz="2800">
                <a:solidFill>
                  <a:schemeClr val="accent2"/>
                </a:solidFill>
              </a:endParaRPr>
            </a:p>
          </p:txBody>
        </p:sp>
        <p:sp>
          <p:nvSpPr>
            <p:cNvPr id="91201" name="Rectangle 61"/>
            <p:cNvSpPr>
              <a:spLocks noChangeArrowheads="1"/>
            </p:cNvSpPr>
            <p:nvPr/>
          </p:nvSpPr>
          <p:spPr bwMode="auto">
            <a:xfrm>
              <a:off x="714" y="442"/>
              <a:ext cx="803" cy="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</a:rPr>
                <a:t>K</a:t>
              </a:r>
              <a:r>
                <a:rPr lang="ru-RU" baseline="-25000">
                  <a:solidFill>
                    <a:schemeClr val="accent2"/>
                  </a:solidFill>
                </a:rPr>
                <a:t>ДПФ</a:t>
              </a:r>
              <a:r>
                <a:rPr lang="en-US" baseline="-25000">
                  <a:solidFill>
                    <a:schemeClr val="accent2"/>
                  </a:solidFill>
                </a:rPr>
                <a:t>/</a:t>
              </a:r>
              <a:r>
                <a:rPr lang="ru-RU" baseline="-25000">
                  <a:solidFill>
                    <a:schemeClr val="accent2"/>
                  </a:solidFill>
                </a:rPr>
                <a:t>БПФ2</a:t>
              </a:r>
              <a:endParaRPr lang="ru-RU" sz="3200" baseline="-25000">
                <a:solidFill>
                  <a:schemeClr val="accent2"/>
                </a:solidFill>
              </a:endParaRPr>
            </a:p>
          </p:txBody>
        </p:sp>
      </p:grpSp>
      <p:sp>
        <p:nvSpPr>
          <p:cNvPr id="91142" name="Rectangle 62"/>
          <p:cNvSpPr>
            <a:spLocks noChangeArrowheads="1"/>
          </p:cNvSpPr>
          <p:nvPr/>
        </p:nvSpPr>
        <p:spPr bwMode="auto">
          <a:xfrm>
            <a:off x="35497" y="5733256"/>
            <a:ext cx="8568754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dirty="0">
                <a:solidFill>
                  <a:schemeClr val="accent2"/>
                </a:solidFill>
              </a:rPr>
              <a:t>Выигрыш в количестве операций алгоритма БПФ</a:t>
            </a:r>
            <a:r>
              <a:rPr lang="ru-RU" baseline="-25000" dirty="0">
                <a:solidFill>
                  <a:schemeClr val="accent2"/>
                </a:solidFill>
              </a:rPr>
              <a:t>2</a:t>
            </a:r>
            <a:r>
              <a:rPr lang="ru-RU" dirty="0">
                <a:solidFill>
                  <a:schemeClr val="accent2"/>
                </a:solidFill>
              </a:rPr>
              <a:t> по сравнению с ДПФ в зависимости от размерности </a:t>
            </a:r>
            <a:r>
              <a:rPr lang="en-US" dirty="0">
                <a:solidFill>
                  <a:schemeClr val="accent2"/>
                </a:solidFill>
              </a:rPr>
              <a:t>N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91143" name="Line 68"/>
          <p:cNvSpPr>
            <a:spLocks noChangeShapeType="1"/>
          </p:cNvSpPr>
          <p:nvPr/>
        </p:nvSpPr>
        <p:spPr bwMode="auto">
          <a:xfrm>
            <a:off x="2603500" y="3994150"/>
            <a:ext cx="2217738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4" name="Line 69"/>
          <p:cNvSpPr>
            <a:spLocks noChangeShapeType="1"/>
          </p:cNvSpPr>
          <p:nvPr/>
        </p:nvSpPr>
        <p:spPr bwMode="auto">
          <a:xfrm flipV="1">
            <a:off x="2824163" y="3971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5" name="Rectangle 70"/>
          <p:cNvSpPr>
            <a:spLocks noChangeArrowheads="1"/>
          </p:cNvSpPr>
          <p:nvPr/>
        </p:nvSpPr>
        <p:spPr bwMode="auto">
          <a:xfrm>
            <a:off x="2781300" y="4005263"/>
            <a:ext cx="112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5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46" name="Line 71"/>
          <p:cNvSpPr>
            <a:spLocks noChangeShapeType="1"/>
          </p:cNvSpPr>
          <p:nvPr/>
        </p:nvSpPr>
        <p:spPr bwMode="auto">
          <a:xfrm flipV="1">
            <a:off x="3192463" y="3971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7" name="Rectangle 72"/>
          <p:cNvSpPr>
            <a:spLocks noChangeArrowheads="1"/>
          </p:cNvSpPr>
          <p:nvPr/>
        </p:nvSpPr>
        <p:spPr bwMode="auto">
          <a:xfrm>
            <a:off x="3092450" y="4005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10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48" name="Line 73"/>
          <p:cNvSpPr>
            <a:spLocks noChangeShapeType="1"/>
          </p:cNvSpPr>
          <p:nvPr/>
        </p:nvSpPr>
        <p:spPr bwMode="auto">
          <a:xfrm flipV="1">
            <a:off x="3560763" y="3971925"/>
            <a:ext cx="1587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49" name="Rectangle 74"/>
          <p:cNvSpPr>
            <a:spLocks noChangeArrowheads="1"/>
          </p:cNvSpPr>
          <p:nvPr/>
        </p:nvSpPr>
        <p:spPr bwMode="auto">
          <a:xfrm>
            <a:off x="3460750" y="4005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15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50" name="Line 75"/>
          <p:cNvSpPr>
            <a:spLocks noChangeShapeType="1"/>
          </p:cNvSpPr>
          <p:nvPr/>
        </p:nvSpPr>
        <p:spPr bwMode="auto">
          <a:xfrm flipV="1">
            <a:off x="3933825" y="3971925"/>
            <a:ext cx="1588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51" name="Rectangle 76"/>
          <p:cNvSpPr>
            <a:spLocks noChangeArrowheads="1"/>
          </p:cNvSpPr>
          <p:nvPr/>
        </p:nvSpPr>
        <p:spPr bwMode="auto">
          <a:xfrm>
            <a:off x="3833813" y="4005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20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52" name="Line 77"/>
          <p:cNvSpPr>
            <a:spLocks noChangeShapeType="1"/>
          </p:cNvSpPr>
          <p:nvPr/>
        </p:nvSpPr>
        <p:spPr bwMode="auto">
          <a:xfrm flipV="1">
            <a:off x="4303713" y="3971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53" name="Rectangle 78"/>
          <p:cNvSpPr>
            <a:spLocks noChangeArrowheads="1"/>
          </p:cNvSpPr>
          <p:nvPr/>
        </p:nvSpPr>
        <p:spPr bwMode="auto">
          <a:xfrm>
            <a:off x="4202113" y="4005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25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54" name="Line 79"/>
          <p:cNvSpPr>
            <a:spLocks noChangeShapeType="1"/>
          </p:cNvSpPr>
          <p:nvPr/>
        </p:nvSpPr>
        <p:spPr bwMode="auto">
          <a:xfrm flipV="1">
            <a:off x="4672013" y="3971925"/>
            <a:ext cx="0" cy="222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55" name="Rectangle 80"/>
          <p:cNvSpPr>
            <a:spLocks noChangeArrowheads="1"/>
          </p:cNvSpPr>
          <p:nvPr/>
        </p:nvSpPr>
        <p:spPr bwMode="auto">
          <a:xfrm>
            <a:off x="4572000" y="40052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30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56" name="Line 81"/>
          <p:cNvSpPr>
            <a:spLocks noChangeShapeType="1"/>
          </p:cNvSpPr>
          <p:nvPr/>
        </p:nvSpPr>
        <p:spPr bwMode="auto">
          <a:xfrm>
            <a:off x="2603500" y="3994150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57" name="Rectangle 82"/>
          <p:cNvSpPr>
            <a:spLocks noChangeArrowheads="1"/>
          </p:cNvSpPr>
          <p:nvPr/>
        </p:nvSpPr>
        <p:spPr bwMode="auto">
          <a:xfrm>
            <a:off x="2478088" y="3965575"/>
            <a:ext cx="1127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58" name="Line 83"/>
          <p:cNvSpPr>
            <a:spLocks noChangeShapeType="1"/>
          </p:cNvSpPr>
          <p:nvPr/>
        </p:nvSpPr>
        <p:spPr bwMode="auto">
          <a:xfrm>
            <a:off x="2603500" y="3797300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59" name="Rectangle 84"/>
          <p:cNvSpPr>
            <a:spLocks noChangeArrowheads="1"/>
          </p:cNvSpPr>
          <p:nvPr/>
        </p:nvSpPr>
        <p:spPr bwMode="auto">
          <a:xfrm>
            <a:off x="2327275" y="367665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10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60" name="Line 87"/>
          <p:cNvSpPr>
            <a:spLocks noChangeShapeType="1"/>
          </p:cNvSpPr>
          <p:nvPr/>
        </p:nvSpPr>
        <p:spPr bwMode="auto">
          <a:xfrm>
            <a:off x="2603500" y="3408363"/>
            <a:ext cx="19050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61" name="Rectangle 88"/>
          <p:cNvSpPr>
            <a:spLocks noChangeArrowheads="1"/>
          </p:cNvSpPr>
          <p:nvPr/>
        </p:nvSpPr>
        <p:spPr bwMode="auto">
          <a:xfrm>
            <a:off x="2327275" y="3289300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30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62" name="Line 91"/>
          <p:cNvSpPr>
            <a:spLocks noChangeShapeType="1"/>
          </p:cNvSpPr>
          <p:nvPr/>
        </p:nvSpPr>
        <p:spPr bwMode="auto">
          <a:xfrm>
            <a:off x="2603500" y="3017838"/>
            <a:ext cx="1905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63" name="Rectangle 92"/>
          <p:cNvSpPr>
            <a:spLocks noChangeArrowheads="1"/>
          </p:cNvSpPr>
          <p:nvPr/>
        </p:nvSpPr>
        <p:spPr bwMode="auto">
          <a:xfrm>
            <a:off x="2327275" y="2897188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50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64" name="Line 95"/>
          <p:cNvSpPr>
            <a:spLocks noChangeShapeType="1"/>
          </p:cNvSpPr>
          <p:nvPr/>
        </p:nvSpPr>
        <p:spPr bwMode="auto">
          <a:xfrm>
            <a:off x="2603500" y="2628900"/>
            <a:ext cx="190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65" name="Rectangle 96"/>
          <p:cNvSpPr>
            <a:spLocks noChangeArrowheads="1"/>
          </p:cNvSpPr>
          <p:nvPr/>
        </p:nvSpPr>
        <p:spPr bwMode="auto">
          <a:xfrm>
            <a:off x="2330450" y="2506663"/>
            <a:ext cx="2254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  <a:latin typeface="Helvetica" pitchFamily="34" charset="0"/>
              </a:rPr>
              <a:t>70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66" name="Line 100"/>
          <p:cNvSpPr>
            <a:spLocks noChangeShapeType="1"/>
          </p:cNvSpPr>
          <p:nvPr/>
        </p:nvSpPr>
        <p:spPr bwMode="auto">
          <a:xfrm flipV="1">
            <a:off x="2603500" y="2241550"/>
            <a:ext cx="1588" cy="17526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67" name="Freeform 101"/>
          <p:cNvSpPr>
            <a:spLocks/>
          </p:cNvSpPr>
          <p:nvPr/>
        </p:nvSpPr>
        <p:spPr bwMode="auto">
          <a:xfrm>
            <a:off x="2674938" y="2274888"/>
            <a:ext cx="2146300" cy="1630362"/>
          </a:xfrm>
          <a:custGeom>
            <a:avLst/>
            <a:gdLst>
              <a:gd name="T0" fmla="*/ 0 w 3456"/>
              <a:gd name="T1" fmla="*/ 2147483647 h 2622"/>
              <a:gd name="T2" fmla="*/ 2147483647 w 3456"/>
              <a:gd name="T3" fmla="*/ 2147483647 h 2622"/>
              <a:gd name="T4" fmla="*/ 2147483647 w 3456"/>
              <a:gd name="T5" fmla="*/ 2147483647 h 2622"/>
              <a:gd name="T6" fmla="*/ 2147483647 w 3456"/>
              <a:gd name="T7" fmla="*/ 2147483647 h 2622"/>
              <a:gd name="T8" fmla="*/ 2147483647 w 3456"/>
              <a:gd name="T9" fmla="*/ 2147483647 h 2622"/>
              <a:gd name="T10" fmla="*/ 2147483647 w 3456"/>
              <a:gd name="T11" fmla="*/ 2147483647 h 2622"/>
              <a:gd name="T12" fmla="*/ 2147483647 w 3456"/>
              <a:gd name="T13" fmla="*/ 2147483647 h 2622"/>
              <a:gd name="T14" fmla="*/ 2147483647 w 3456"/>
              <a:gd name="T15" fmla="*/ 2147483647 h 2622"/>
              <a:gd name="T16" fmla="*/ 2147483647 w 3456"/>
              <a:gd name="T17" fmla="*/ 2147483647 h 2622"/>
              <a:gd name="T18" fmla="*/ 2147483647 w 3456"/>
              <a:gd name="T19" fmla="*/ 2147483647 h 2622"/>
              <a:gd name="T20" fmla="*/ 2147483647 w 3456"/>
              <a:gd name="T21" fmla="*/ 2147483647 h 2622"/>
              <a:gd name="T22" fmla="*/ 2147483647 w 3456"/>
              <a:gd name="T23" fmla="*/ 2147483647 h 2622"/>
              <a:gd name="T24" fmla="*/ 2147483647 w 3456"/>
              <a:gd name="T25" fmla="*/ 2147483647 h 2622"/>
              <a:gd name="T26" fmla="*/ 2147483647 w 3456"/>
              <a:gd name="T27" fmla="*/ 2147483647 h 2622"/>
              <a:gd name="T28" fmla="*/ 2147483647 w 3456"/>
              <a:gd name="T29" fmla="*/ 2147483647 h 2622"/>
              <a:gd name="T30" fmla="*/ 2147483647 w 3456"/>
              <a:gd name="T31" fmla="*/ 2147483647 h 2622"/>
              <a:gd name="T32" fmla="*/ 2147483647 w 3456"/>
              <a:gd name="T33" fmla="*/ 2147483647 h 2622"/>
              <a:gd name="T34" fmla="*/ 2147483647 w 3456"/>
              <a:gd name="T35" fmla="*/ 2147483647 h 2622"/>
              <a:gd name="T36" fmla="*/ 2147483647 w 3456"/>
              <a:gd name="T37" fmla="*/ 2147483647 h 2622"/>
              <a:gd name="T38" fmla="*/ 2147483647 w 3456"/>
              <a:gd name="T39" fmla="*/ 2147483647 h 2622"/>
              <a:gd name="T40" fmla="*/ 2147483647 w 3456"/>
              <a:gd name="T41" fmla="*/ 2147483647 h 2622"/>
              <a:gd name="T42" fmla="*/ 2147483647 w 3456"/>
              <a:gd name="T43" fmla="*/ 2147483647 h 2622"/>
              <a:gd name="T44" fmla="*/ 2147483647 w 3456"/>
              <a:gd name="T45" fmla="*/ 2147483647 h 2622"/>
              <a:gd name="T46" fmla="*/ 2147483647 w 3456"/>
              <a:gd name="T47" fmla="*/ 2147483647 h 2622"/>
              <a:gd name="T48" fmla="*/ 2147483647 w 3456"/>
              <a:gd name="T49" fmla="*/ 2147483647 h 2622"/>
              <a:gd name="T50" fmla="*/ 2147483647 w 3456"/>
              <a:gd name="T51" fmla="*/ 2147483647 h 2622"/>
              <a:gd name="T52" fmla="*/ 2147483647 w 3456"/>
              <a:gd name="T53" fmla="*/ 2147483647 h 2622"/>
              <a:gd name="T54" fmla="*/ 2147483647 w 3456"/>
              <a:gd name="T55" fmla="*/ 2147483647 h 2622"/>
              <a:gd name="T56" fmla="*/ 2147483647 w 3456"/>
              <a:gd name="T57" fmla="*/ 2147483647 h 2622"/>
              <a:gd name="T58" fmla="*/ 2147483647 w 3456"/>
              <a:gd name="T59" fmla="*/ 0 h 262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3456"/>
              <a:gd name="T91" fmla="*/ 0 h 2622"/>
              <a:gd name="T92" fmla="*/ 3456 w 3456"/>
              <a:gd name="T93" fmla="*/ 2622 h 262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3456" h="2622">
                <a:moveTo>
                  <a:pt x="0" y="2622"/>
                </a:moveTo>
                <a:lnTo>
                  <a:pt x="120" y="2514"/>
                </a:lnTo>
                <a:lnTo>
                  <a:pt x="240" y="2598"/>
                </a:lnTo>
                <a:lnTo>
                  <a:pt x="360" y="2526"/>
                </a:lnTo>
                <a:lnTo>
                  <a:pt x="480" y="2442"/>
                </a:lnTo>
                <a:lnTo>
                  <a:pt x="600" y="2340"/>
                </a:lnTo>
                <a:lnTo>
                  <a:pt x="714" y="2448"/>
                </a:lnTo>
                <a:lnTo>
                  <a:pt x="834" y="2370"/>
                </a:lnTo>
                <a:lnTo>
                  <a:pt x="954" y="2292"/>
                </a:lnTo>
                <a:lnTo>
                  <a:pt x="1074" y="2202"/>
                </a:lnTo>
                <a:lnTo>
                  <a:pt x="1194" y="2100"/>
                </a:lnTo>
                <a:lnTo>
                  <a:pt x="1314" y="1998"/>
                </a:lnTo>
                <a:lnTo>
                  <a:pt x="1428" y="1884"/>
                </a:lnTo>
                <a:lnTo>
                  <a:pt x="1548" y="1758"/>
                </a:lnTo>
                <a:lnTo>
                  <a:pt x="1668" y="1986"/>
                </a:lnTo>
                <a:lnTo>
                  <a:pt x="1788" y="1890"/>
                </a:lnTo>
                <a:lnTo>
                  <a:pt x="1908" y="1788"/>
                </a:lnTo>
                <a:lnTo>
                  <a:pt x="2028" y="1686"/>
                </a:lnTo>
                <a:lnTo>
                  <a:pt x="2142" y="1572"/>
                </a:lnTo>
                <a:lnTo>
                  <a:pt x="2262" y="1458"/>
                </a:lnTo>
                <a:lnTo>
                  <a:pt x="2382" y="1338"/>
                </a:lnTo>
                <a:lnTo>
                  <a:pt x="2502" y="1206"/>
                </a:lnTo>
                <a:lnTo>
                  <a:pt x="2622" y="1074"/>
                </a:lnTo>
                <a:lnTo>
                  <a:pt x="2742" y="936"/>
                </a:lnTo>
                <a:lnTo>
                  <a:pt x="2856" y="798"/>
                </a:lnTo>
                <a:lnTo>
                  <a:pt x="2976" y="648"/>
                </a:lnTo>
                <a:lnTo>
                  <a:pt x="3096" y="492"/>
                </a:lnTo>
                <a:lnTo>
                  <a:pt x="3216" y="336"/>
                </a:lnTo>
                <a:lnTo>
                  <a:pt x="3336" y="168"/>
                </a:lnTo>
                <a:lnTo>
                  <a:pt x="3456" y="0"/>
                </a:lnTo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1168" name="Rectangle 102"/>
          <p:cNvSpPr>
            <a:spLocks noChangeArrowheads="1"/>
          </p:cNvSpPr>
          <p:nvPr/>
        </p:nvSpPr>
        <p:spPr bwMode="auto">
          <a:xfrm>
            <a:off x="4903788" y="3897313"/>
            <a:ext cx="1460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N</a:t>
            </a:r>
            <a:endParaRPr lang="ru-RU" sz="2800">
              <a:solidFill>
                <a:schemeClr val="accent2"/>
              </a:solidFill>
            </a:endParaRPr>
          </a:p>
        </p:txBody>
      </p:sp>
      <p:sp>
        <p:nvSpPr>
          <p:cNvPr id="91169" name="Rectangle 103"/>
          <p:cNvSpPr>
            <a:spLocks noChangeArrowheads="1"/>
          </p:cNvSpPr>
          <p:nvPr/>
        </p:nvSpPr>
        <p:spPr bwMode="auto">
          <a:xfrm>
            <a:off x="2339975" y="1916113"/>
            <a:ext cx="1085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ru-RU" sz="1600">
                <a:solidFill>
                  <a:schemeClr val="accent2"/>
                </a:solidFill>
              </a:rPr>
              <a:t>К</a:t>
            </a:r>
            <a:r>
              <a:rPr lang="ru-RU" sz="1600" baseline="-25000">
                <a:solidFill>
                  <a:schemeClr val="accent2"/>
                </a:solidFill>
              </a:rPr>
              <a:t>ДПФ</a:t>
            </a:r>
            <a:r>
              <a:rPr lang="en-US" sz="1600" baseline="-25000">
                <a:solidFill>
                  <a:schemeClr val="accent2"/>
                </a:solidFill>
              </a:rPr>
              <a:t>/</a:t>
            </a:r>
            <a:r>
              <a:rPr lang="ru-RU" sz="1600" baseline="-25000">
                <a:solidFill>
                  <a:schemeClr val="accent2"/>
                </a:solidFill>
              </a:rPr>
              <a:t>БПФ2</a:t>
            </a:r>
            <a:endParaRPr lang="ru-RU" sz="2800" baseline="-25000">
              <a:solidFill>
                <a:schemeClr val="accent2"/>
              </a:solidFill>
            </a:endParaRPr>
          </a:p>
        </p:txBody>
      </p:sp>
      <p:sp>
        <p:nvSpPr>
          <p:cNvPr id="91170" name="Rectangle 104"/>
          <p:cNvSpPr>
            <a:spLocks noChangeArrowheads="1"/>
          </p:cNvSpPr>
          <p:nvPr/>
        </p:nvSpPr>
        <p:spPr bwMode="auto">
          <a:xfrm>
            <a:off x="2189163" y="1916113"/>
            <a:ext cx="2981325" cy="2389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120</a:t>
            </a:fld>
            <a:endParaRPr lang="ru-RU" dirty="0"/>
          </a:p>
        </p:txBody>
      </p:sp>
      <p:pic>
        <p:nvPicPr>
          <p:cNvPr id="177154" name="Picture 2" descr="http://www.dsplib.ru/content/polyphasefft/polyphase_html_m41280588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76240"/>
            <a:ext cx="6307388" cy="527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5266" y="5971732"/>
            <a:ext cx="60174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http://www.dsplib.ru/content/polyphasefft/polyphase.html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1772816"/>
            <a:ext cx="1872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взвешивание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15516" y="3861048"/>
            <a:ext cx="1854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суммирование секций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32900" y="4869160"/>
            <a:ext cx="18548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БПФ</a:t>
            </a:r>
            <a:endParaRPr lang="ru-RU" dirty="0"/>
          </a:p>
        </p:txBody>
      </p:sp>
      <p:cxnSp>
        <p:nvCxnSpPr>
          <p:cNvPr id="6" name="Прямая со стрелкой 5"/>
          <p:cNvCxnSpPr>
            <a:stCxn id="15" idx="3"/>
          </p:cNvCxnSpPr>
          <p:nvPr/>
        </p:nvCxnSpPr>
        <p:spPr>
          <a:xfrm>
            <a:off x="1979712" y="1957482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1979712" y="4293096"/>
            <a:ext cx="2160240" cy="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475656" y="5034564"/>
            <a:ext cx="2664296" cy="7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128468" y="2459268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разбивка на секции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84051" y="73430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весовая функция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>
            <a:off x="1910048" y="1074008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1939099" y="2760886"/>
            <a:ext cx="3600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58026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5644" y="741227"/>
            <a:ext cx="2050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1. Взвешивание: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39946"/>
              </p:ext>
            </p:extLst>
          </p:nvPr>
        </p:nvGraphicFramePr>
        <p:xfrm>
          <a:off x="2582834" y="1266011"/>
          <a:ext cx="3866931" cy="451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39" name="Equation" r:id="rId3" imgW="1955520" imgH="228600" progId="Equation.DSMT4">
                  <p:embed/>
                </p:oleObj>
              </mc:Choice>
              <mc:Fallback>
                <p:oleObj name="Equation" r:id="rId3" imgW="195552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834" y="1266011"/>
                        <a:ext cx="3866931" cy="4519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456998" y="2069656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2. Суммирование секций: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092119"/>
              </p:ext>
            </p:extLst>
          </p:nvPr>
        </p:nvGraphicFramePr>
        <p:xfrm>
          <a:off x="2987824" y="2461589"/>
          <a:ext cx="42687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0" name="Equation" r:id="rId5" imgW="2158920" imgH="431640" progId="Equation.DSMT4">
                  <p:embed/>
                </p:oleObj>
              </mc:Choice>
              <mc:Fallback>
                <p:oleObj name="Equation" r:id="rId5" imgW="2158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87824" y="2461589"/>
                        <a:ext cx="4268787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456998" y="3563843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3. Вычисление БПФ:</a:t>
            </a:r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814571"/>
              </p:ext>
            </p:extLst>
          </p:nvPr>
        </p:nvGraphicFramePr>
        <p:xfrm>
          <a:off x="2233613" y="4043363"/>
          <a:ext cx="4268787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1" name="Equation" r:id="rId7" imgW="2158920" imgH="431640" progId="Equation.DSMT4">
                  <p:embed/>
                </p:oleObj>
              </mc:Choice>
              <mc:Fallback>
                <p:oleObj name="Equation" r:id="rId7" imgW="21589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33613" y="4043363"/>
                        <a:ext cx="4268787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6598086"/>
              </p:ext>
            </p:extLst>
          </p:nvPr>
        </p:nvGraphicFramePr>
        <p:xfrm>
          <a:off x="3463925" y="4949825"/>
          <a:ext cx="18081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242" name="Equation" r:id="rId9" imgW="914400" imgH="342720" progId="Equation.DSMT4">
                  <p:embed/>
                </p:oleObj>
              </mc:Choice>
              <mc:Fallback>
                <p:oleObj name="Equation" r:id="rId9" imgW="914400" imgH="342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3925" y="4949825"/>
                        <a:ext cx="1808163" cy="674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5639185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122</a:t>
            </a:fld>
            <a:endParaRPr lang="ru-RU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659326"/>
              </p:ext>
            </p:extLst>
          </p:nvPr>
        </p:nvGraphicFramePr>
        <p:xfrm>
          <a:off x="2949575" y="973138"/>
          <a:ext cx="3063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2" name="Equation" r:id="rId3" imgW="1549080" imgH="431640" progId="Equation.DSMT4">
                  <p:embed/>
                </p:oleObj>
              </mc:Choice>
              <mc:Fallback>
                <p:oleObj name="Equation" r:id="rId3" imgW="15490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49575" y="973138"/>
                        <a:ext cx="3063875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76541"/>
              </p:ext>
            </p:extLst>
          </p:nvPr>
        </p:nvGraphicFramePr>
        <p:xfrm>
          <a:off x="569913" y="1860550"/>
          <a:ext cx="78867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3" name="Equation" r:id="rId5" imgW="3987720" imgH="431640" progId="Equation.DSMT4">
                  <p:embed/>
                </p:oleObj>
              </mc:Choice>
              <mc:Fallback>
                <p:oleObj name="Equation" r:id="rId5" imgW="39877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9913" y="1860550"/>
                        <a:ext cx="78867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33127" y="777975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ДПФ  </a:t>
            </a:r>
            <a:r>
              <a:rPr lang="en-US" dirty="0" smtClean="0"/>
              <a:t>            :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242130"/>
              </p:ext>
            </p:extLst>
          </p:nvPr>
        </p:nvGraphicFramePr>
        <p:xfrm>
          <a:off x="1403648" y="737216"/>
          <a:ext cx="7286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4" name="Equation" r:id="rId7" imgW="368280" imgH="228600" progId="Equation.DSMT4">
                  <p:embed/>
                </p:oleObj>
              </mc:Choice>
              <mc:Fallback>
                <p:oleObj name="Equation" r:id="rId7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03648" y="737216"/>
                        <a:ext cx="7286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599833"/>
              </p:ext>
            </p:extLst>
          </p:nvPr>
        </p:nvGraphicFramePr>
        <p:xfrm>
          <a:off x="683908" y="3767062"/>
          <a:ext cx="8312150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5" name="Equation" r:id="rId9" imgW="4203360" imgH="393480" progId="Equation.DSMT4">
                  <p:embed/>
                </p:oleObj>
              </mc:Choice>
              <mc:Fallback>
                <p:oleObj name="Equation" r:id="rId9" imgW="42033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83908" y="3767062"/>
                        <a:ext cx="8312150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9920423"/>
              </p:ext>
            </p:extLst>
          </p:nvPr>
        </p:nvGraphicFramePr>
        <p:xfrm>
          <a:off x="2278846" y="3131897"/>
          <a:ext cx="12811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6" name="Equation" r:id="rId11" imgW="647640" imgH="177480" progId="Equation.DSMT4">
                  <p:embed/>
                </p:oleObj>
              </mc:Choice>
              <mc:Fallback>
                <p:oleObj name="Equation" r:id="rId11" imgW="6476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78846" y="3131897"/>
                        <a:ext cx="1281112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700257" y="3108934"/>
            <a:ext cx="14320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Поскольку:</a:t>
            </a:r>
            <a:endParaRPr lang="ru-RU" dirty="0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1965630"/>
              </p:ext>
            </p:extLst>
          </p:nvPr>
        </p:nvGraphicFramePr>
        <p:xfrm>
          <a:off x="6516216" y="1243808"/>
          <a:ext cx="1581150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7" name="Equation" r:id="rId13" imgW="799920" imgH="177480" progId="Equation.DSMT4">
                  <p:embed/>
                </p:oleObj>
              </mc:Choice>
              <mc:Fallback>
                <p:oleObj name="Equation" r:id="rId13" imgW="7999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516216" y="1243808"/>
                        <a:ext cx="1581150" cy="3508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7947058"/>
              </p:ext>
            </p:extLst>
          </p:nvPr>
        </p:nvGraphicFramePr>
        <p:xfrm>
          <a:off x="1496615" y="5076118"/>
          <a:ext cx="615315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8" name="Equation" r:id="rId15" imgW="3111480" imgH="431640" progId="Equation.DSMT4">
                  <p:embed/>
                </p:oleObj>
              </mc:Choice>
              <mc:Fallback>
                <p:oleObj name="Equation" r:id="rId15" imgW="311148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496615" y="5076118"/>
                        <a:ext cx="615315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682178" y="4687827"/>
            <a:ext cx="48259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Прореженное в </a:t>
            </a:r>
            <a:r>
              <a:rPr lang="en-US" i="1" dirty="0" smtClean="0"/>
              <a:t>L</a:t>
            </a:r>
            <a:r>
              <a:rPr lang="ru-RU" dirty="0" smtClean="0"/>
              <a:t> раз ДПФ сигнала            :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644821"/>
              </p:ext>
            </p:extLst>
          </p:nvPr>
        </p:nvGraphicFramePr>
        <p:xfrm>
          <a:off x="4499992" y="4647068"/>
          <a:ext cx="728662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319" name="Equation" r:id="rId17" imgW="368280" imgH="228600" progId="Equation.DSMT4">
                  <p:embed/>
                </p:oleObj>
              </mc:Choice>
              <mc:Fallback>
                <p:oleObj name="Equation" r:id="rId17" imgW="368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499992" y="4647068"/>
                        <a:ext cx="728662" cy="450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9687442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123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65067" y="1658206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Поскольку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51790"/>
              </p:ext>
            </p:extLst>
          </p:nvPr>
        </p:nvGraphicFramePr>
        <p:xfrm>
          <a:off x="2041232" y="807306"/>
          <a:ext cx="45974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1" name="Equation" r:id="rId3" imgW="2323800" imgH="431640" progId="Equation.DSMT4">
                  <p:embed/>
                </p:oleObj>
              </mc:Choice>
              <mc:Fallback>
                <p:oleObj name="Equation" r:id="rId3" imgW="23238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41232" y="807306"/>
                        <a:ext cx="45974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354024"/>
              </p:ext>
            </p:extLst>
          </p:nvPr>
        </p:nvGraphicFramePr>
        <p:xfrm>
          <a:off x="2447181" y="1916831"/>
          <a:ext cx="1657350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2" name="Equation" r:id="rId5" imgW="838080" imgH="482400" progId="Equation.DSMT4">
                  <p:embed/>
                </p:oleObj>
              </mc:Choice>
              <mc:Fallback>
                <p:oleObj name="Equation" r:id="rId5" imgW="8380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47181" y="1916831"/>
                        <a:ext cx="1657350" cy="950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458384"/>
              </p:ext>
            </p:extLst>
          </p:nvPr>
        </p:nvGraphicFramePr>
        <p:xfrm>
          <a:off x="1451475" y="3406383"/>
          <a:ext cx="5776913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3" name="Equation" r:id="rId7" imgW="2920680" imgH="609480" progId="Equation.DSMT4">
                  <p:embed/>
                </p:oleObj>
              </mc:Choice>
              <mc:Fallback>
                <p:oleObj name="Equation" r:id="rId7" imgW="2920680" imgH="609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51475" y="3406383"/>
                        <a:ext cx="5776913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36730" y="2952397"/>
            <a:ext cx="29523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Тогда</a:t>
            </a:r>
            <a:r>
              <a:rPr lang="en-US" dirty="0" smtClean="0"/>
              <a:t>:</a:t>
            </a:r>
            <a:endParaRPr lang="ru-RU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1595466"/>
              </p:ext>
            </p:extLst>
          </p:nvPr>
        </p:nvGraphicFramePr>
        <p:xfrm>
          <a:off x="1545158" y="4925877"/>
          <a:ext cx="5349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84" name="Equation" r:id="rId9" imgW="2705040" imgH="431640" progId="Equation.DSMT4">
                  <p:embed/>
                </p:oleObj>
              </mc:Choice>
              <mc:Fallback>
                <p:oleObj name="Equation" r:id="rId9" imgW="2705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45158" y="4925877"/>
                        <a:ext cx="5349875" cy="850900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449788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124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33411" y="1793730"/>
            <a:ext cx="812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Результат на выходе полифазного БПФ есть результат прореженного в </a:t>
            </a:r>
            <a:r>
              <a:rPr lang="en-US" dirty="0" smtClean="0"/>
              <a:t>L</a:t>
            </a:r>
            <a:r>
              <a:rPr lang="ru-RU" dirty="0" smtClean="0"/>
              <a:t> раз ДПФ исходного взвешенного </a:t>
            </a:r>
            <a:r>
              <a:rPr lang="ru-RU" dirty="0" smtClean="0"/>
              <a:t>сигнала</a:t>
            </a:r>
            <a:endParaRPr lang="ru-RU" dirty="0"/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9073756"/>
              </p:ext>
            </p:extLst>
          </p:nvPr>
        </p:nvGraphicFramePr>
        <p:xfrm>
          <a:off x="1547664" y="771302"/>
          <a:ext cx="534987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66" name="Equation" r:id="rId3" imgW="2705040" imgH="431640" progId="Equation.DSMT4">
                  <p:embed/>
                </p:oleObj>
              </mc:Choice>
              <mc:Fallback>
                <p:oleObj name="Equation" r:id="rId3" imgW="27050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771302"/>
                        <a:ext cx="5349875" cy="850900"/>
                      </a:xfrm>
                      <a:prstGeom prst="rect">
                        <a:avLst/>
                      </a:prstGeom>
                      <a:ln w="19050">
                        <a:solidFill>
                          <a:srgbClr val="C0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1252" name="Picture 4" descr="http://www.dsplib.ru/content/polyphasefft/polyphase_html_m781b97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72" y="2632600"/>
            <a:ext cx="4195412" cy="34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430110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125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621144"/>
            <a:ext cx="812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Возможны потери спектральных составляющих:</a:t>
            </a:r>
            <a:endParaRPr lang="ru-RU" dirty="0"/>
          </a:p>
        </p:txBody>
      </p:sp>
      <p:pic>
        <p:nvPicPr>
          <p:cNvPr id="181252" name="Picture 4" descr="http://www.dsplib.ru/content/polyphasefft/polyphase_html_m781b97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8" y="1377371"/>
            <a:ext cx="4195412" cy="349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74" name="Picture 2" descr="http://www.dsplib.ru/content/polyphasefft/polyphase_html_m4467e45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63342"/>
            <a:ext cx="4029075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77778" y="5296982"/>
            <a:ext cx="812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</a:rPr>
              <a:t>Важно правильно выбирать весовую функцию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617087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126</a:t>
            </a:fld>
            <a:endParaRPr lang="ru-RU" dirty="0"/>
          </a:p>
        </p:txBody>
      </p:sp>
      <p:pic>
        <p:nvPicPr>
          <p:cNvPr id="183298" name="Picture 2" descr="http://www.dsplib.ru/content/polyphasefft/polyphase_html_m595312e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2313"/>
            <a:ext cx="4029075" cy="568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310346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после взвешивания пики «растекаются» по соседним </a:t>
            </a:r>
            <a:r>
              <a:rPr lang="ru-RU" dirty="0" err="1" smtClean="0"/>
              <a:t>бинам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409916" y="5310500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что исключает пропуски гармоник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75311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127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1168" t="20208" r="51960" b="30417"/>
          <a:stretch/>
        </p:blipFill>
        <p:spPr>
          <a:xfrm>
            <a:off x="35496" y="1120121"/>
            <a:ext cx="3090615" cy="22589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54547" t="21867" r="9443" b="29639"/>
          <a:stretch/>
        </p:blipFill>
        <p:spPr>
          <a:xfrm>
            <a:off x="3132257" y="1184741"/>
            <a:ext cx="3018606" cy="22188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27679" t="16096" r="51807" b="55654"/>
          <a:stretch/>
        </p:blipFill>
        <p:spPr>
          <a:xfrm>
            <a:off x="6115851" y="1128688"/>
            <a:ext cx="3026210" cy="227491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52196" t="16096" r="27305" b="55645"/>
          <a:stretch/>
        </p:blipFill>
        <p:spPr>
          <a:xfrm>
            <a:off x="1940" y="3863745"/>
            <a:ext cx="3024337" cy="22756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27731" t="49527" r="51846" b="22545"/>
          <a:stretch/>
        </p:blipFill>
        <p:spPr>
          <a:xfrm>
            <a:off x="3108994" y="3908723"/>
            <a:ext cx="3023146" cy="22565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/>
          <a:srcRect l="52324" t="49527" r="27329" b="22545"/>
          <a:stretch/>
        </p:blipFill>
        <p:spPr>
          <a:xfrm>
            <a:off x="6132140" y="3908723"/>
            <a:ext cx="3011860" cy="2256582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2035437" y="2279161"/>
            <a:ext cx="101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3333FF"/>
                </a:solidFill>
              </a:rPr>
              <a:t>БПФ</a:t>
            </a:r>
            <a:endParaRPr lang="ru-RU" dirty="0">
              <a:solidFill>
                <a:srgbClr val="3333FF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065346" y="1269016"/>
            <a:ext cx="1015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ПБПФ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623924"/>
              </p:ext>
            </p:extLst>
          </p:nvPr>
        </p:nvGraphicFramePr>
        <p:xfrm>
          <a:off x="107504" y="631841"/>
          <a:ext cx="6164263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5" name="Equation" r:id="rId5" imgW="4140000" imgH="228600" progId="Equation.DSMT4">
                  <p:embed/>
                </p:oleObj>
              </mc:Choice>
              <mc:Fallback>
                <p:oleObj name="Equation" r:id="rId5" imgW="4140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7504" y="631841"/>
                        <a:ext cx="6164263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173128"/>
              </p:ext>
            </p:extLst>
          </p:nvPr>
        </p:nvGraphicFramePr>
        <p:xfrm>
          <a:off x="1486459" y="928836"/>
          <a:ext cx="122872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6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6459" y="928836"/>
                        <a:ext cx="122872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2543344"/>
              </p:ext>
            </p:extLst>
          </p:nvPr>
        </p:nvGraphicFramePr>
        <p:xfrm>
          <a:off x="4611688" y="912813"/>
          <a:ext cx="1247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7" name="Equation" r:id="rId9" imgW="838080" imgH="228600" progId="Equation.DSMT4">
                  <p:embed/>
                </p:oleObj>
              </mc:Choice>
              <mc:Fallback>
                <p:oleObj name="Equation" r:id="rId9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11688" y="912813"/>
                        <a:ext cx="1247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204333"/>
              </p:ext>
            </p:extLst>
          </p:nvPr>
        </p:nvGraphicFramePr>
        <p:xfrm>
          <a:off x="7524328" y="903119"/>
          <a:ext cx="1247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8" name="Equation" r:id="rId11" imgW="838080" imgH="228600" progId="Equation.DSMT4">
                  <p:embed/>
                </p:oleObj>
              </mc:Choice>
              <mc:Fallback>
                <p:oleObj name="Equation" r:id="rId11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524328" y="903119"/>
                        <a:ext cx="1247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329827"/>
              </p:ext>
            </p:extLst>
          </p:nvPr>
        </p:nvGraphicFramePr>
        <p:xfrm>
          <a:off x="4620567" y="3615755"/>
          <a:ext cx="1247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19" name="Equation" r:id="rId13" imgW="838080" imgH="228600" progId="Equation.DSMT4">
                  <p:embed/>
                </p:oleObj>
              </mc:Choice>
              <mc:Fallback>
                <p:oleObj name="Equation" r:id="rId13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20567" y="3615755"/>
                        <a:ext cx="1247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9016595"/>
              </p:ext>
            </p:extLst>
          </p:nvPr>
        </p:nvGraphicFramePr>
        <p:xfrm>
          <a:off x="1687962" y="3615755"/>
          <a:ext cx="1247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0" name="Equation" r:id="rId14" imgW="838080" imgH="228600" progId="Equation.DSMT4">
                  <p:embed/>
                </p:oleObj>
              </mc:Choice>
              <mc:Fallback>
                <p:oleObj name="Equation" r:id="rId14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687962" y="3615755"/>
                        <a:ext cx="1247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740586"/>
              </p:ext>
            </p:extLst>
          </p:nvPr>
        </p:nvGraphicFramePr>
        <p:xfrm>
          <a:off x="7323611" y="3645024"/>
          <a:ext cx="12477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21" name="Equation" r:id="rId15" imgW="838080" imgH="228600" progId="Equation.DSMT4">
                  <p:embed/>
                </p:oleObj>
              </mc:Choice>
              <mc:Fallback>
                <p:oleObj name="Equation" r:id="rId15" imgW="8380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7323611" y="3645024"/>
                        <a:ext cx="1247775" cy="339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4078484" y="3329174"/>
            <a:ext cx="1226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Хэмминга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05569" y="3319115"/>
            <a:ext cx="1226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Хэмминга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097090" y="3294705"/>
            <a:ext cx="12267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err="1" smtClean="0">
                <a:solidFill>
                  <a:srgbClr val="FF0000"/>
                </a:solidFill>
              </a:rPr>
              <a:t>Блэкмана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26329" y="6021037"/>
            <a:ext cx="2750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err="1" smtClean="0">
                <a:solidFill>
                  <a:srgbClr val="FF0000"/>
                </a:solidFill>
              </a:rPr>
              <a:t>Блэкмана-Хэрриса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491880" y="6021037"/>
            <a:ext cx="2750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максимально-плоское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24069" y="6021037"/>
            <a:ext cx="27505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максимально-плоское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919960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Полифазное БПФ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128</a:t>
            </a:fld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9136" y="836712"/>
            <a:ext cx="8623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ПБПФ снижает вычислительные затраты или позволяет улучшить частотное разрешение при тех же затратах.</a:t>
            </a:r>
          </a:p>
          <a:p>
            <a:pPr algn="l"/>
            <a:r>
              <a:rPr lang="ru-RU" dirty="0" smtClean="0"/>
              <a:t>Улучшение разрешения обеспечивается за счет полифазной обработки в </a:t>
            </a:r>
            <a:r>
              <a:rPr lang="en-US" i="1" dirty="0" smtClean="0"/>
              <a:t>L</a:t>
            </a:r>
            <a:r>
              <a:rPr lang="ru-RU" dirty="0" smtClean="0"/>
              <a:t> раз более длинного блока данных сигнала.</a:t>
            </a:r>
          </a:p>
          <a:p>
            <a:pPr algn="l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296332" y="2492896"/>
            <a:ext cx="86233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чувствителен к выбору весовой функции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ПБПФ – преобразование с потерями (обратного преобразования – не существует)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 smtClean="0"/>
              <a:t>для обработки требуется выборка большего объема</a:t>
            </a:r>
          </a:p>
          <a:p>
            <a:pPr algn="l"/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92038" y="4194285"/>
            <a:ext cx="8623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/>
              <a:t>Область применения полифазного БПФ </a:t>
            </a:r>
            <a:endParaRPr lang="ru-RU" dirty="0" smtClean="0"/>
          </a:p>
          <a:p>
            <a:pPr algn="l"/>
            <a:r>
              <a:rPr lang="ru-RU" dirty="0" smtClean="0"/>
              <a:t>Анализаторы спектра, </a:t>
            </a:r>
            <a:r>
              <a:rPr lang="ru-RU" dirty="0"/>
              <a:t>когда не предъявляется жестких требований к измерениям уровня сигнала. Там где потеря гармоники недопустимо применять полифазное БПФ нужно с осторожностью.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9938610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Алгоритм </a:t>
            </a:r>
            <a:r>
              <a:rPr lang="ru-RU" sz="2800" dirty="0" err="1" smtClean="0">
                <a:solidFill>
                  <a:schemeClr val="tx1"/>
                </a:solidFill>
              </a:rPr>
              <a:t>Герцеля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Goertzel</a:t>
            </a:r>
            <a:r>
              <a:rPr lang="en-US" sz="2800" dirty="0">
                <a:solidFill>
                  <a:schemeClr val="tx1"/>
                </a:solidFill>
              </a:rPr>
              <a:t> algorithm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129</a:t>
            </a:fld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269136" y="836712"/>
            <a:ext cx="86233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Метод вычисления ДПФ с помощью рекурсивного фильтра.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Применяется для вычисления спектральных компонент, в произвольно заданных точках частотной оси.</a:t>
            </a:r>
          </a:p>
          <a:p>
            <a:pPr algn="l"/>
            <a:endParaRPr lang="ru-RU" dirty="0" smtClean="0"/>
          </a:p>
          <a:p>
            <a:pPr algn="l"/>
            <a:r>
              <a:rPr lang="ru-RU" dirty="0" smtClean="0"/>
              <a:t>Например, </a:t>
            </a:r>
            <a:r>
              <a:rPr lang="en-US" dirty="0" smtClean="0"/>
              <a:t>DTMF</a:t>
            </a:r>
            <a:r>
              <a:rPr lang="ru-RU" dirty="0" smtClean="0"/>
              <a:t> (</a:t>
            </a:r>
            <a:r>
              <a:rPr lang="ru-RU" dirty="0" err="1" smtClean="0"/>
              <a:t>двухтональные</a:t>
            </a:r>
            <a:r>
              <a:rPr lang="ru-RU" dirty="0" smtClean="0"/>
              <a:t> многочастотные сигналы)</a:t>
            </a:r>
            <a:endParaRPr lang="ru-RU" dirty="0"/>
          </a:p>
        </p:txBody>
      </p:sp>
      <p:pic>
        <p:nvPicPr>
          <p:cNvPr id="186370" name="Picture 2" descr="http://www.dsplib.ru/content/goertzel/goertzel_html_33d979e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879069"/>
            <a:ext cx="3486150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8858" y="2879069"/>
            <a:ext cx="1683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ДПФ сигнала: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1020" y="3717032"/>
            <a:ext cx="1683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где:</a:t>
            </a:r>
            <a:endParaRPr lang="ru-RU" dirty="0"/>
          </a:p>
        </p:txBody>
      </p:sp>
      <p:pic>
        <p:nvPicPr>
          <p:cNvPr id="186372" name="Picture 4" descr="http://www.dsplib.ru/content/goertzel/goertzel_html_3e6e961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888" y="5222832"/>
            <a:ext cx="4086225" cy="56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21020" y="4249458"/>
            <a:ext cx="1683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Поскольку:</a:t>
            </a:r>
            <a:endParaRPr lang="ru-RU" dirty="0"/>
          </a:p>
        </p:txBody>
      </p:sp>
      <p:pic>
        <p:nvPicPr>
          <p:cNvPr id="186374" name="Picture 6" descr="http://www.dsplib.ru/content/goertzel/goertzel_html_79526f4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56" y="4243939"/>
            <a:ext cx="42767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73035" y="4960281"/>
            <a:ext cx="16833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то: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859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488237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Перестановка данных и двоичная инверсия </a:t>
            </a:r>
          </a:p>
        </p:txBody>
      </p:sp>
      <p:sp>
        <p:nvSpPr>
          <p:cNvPr id="9216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78ABFB2B-FE5A-4E68-8E53-A63580B322E3}" type="slidenum">
              <a:rPr lang="ru-RU" smtClean="0"/>
              <a:pPr/>
              <a:t>13</a:t>
            </a:fld>
            <a:endParaRPr lang="ru-RU" dirty="0" smtClean="0"/>
          </a:p>
        </p:txBody>
      </p:sp>
      <p:sp>
        <p:nvSpPr>
          <p:cNvPr id="92167" name="Rectangle 72"/>
          <p:cNvSpPr>
            <a:spLocks noChangeArrowheads="1"/>
          </p:cNvSpPr>
          <p:nvPr/>
        </p:nvSpPr>
        <p:spPr bwMode="auto">
          <a:xfrm>
            <a:off x="323850" y="549275"/>
            <a:ext cx="8496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Для алгоритма по основанию 2 и прореживанием по времени закон чередования входных отсчетов описывается двоично-инверсным порядком. </a:t>
            </a:r>
          </a:p>
        </p:txBody>
      </p:sp>
      <p:sp>
        <p:nvSpPr>
          <p:cNvPr id="92168" name="Rectangle 73"/>
          <p:cNvSpPr>
            <a:spLocks noChangeArrowheads="1"/>
          </p:cNvSpPr>
          <p:nvPr/>
        </p:nvSpPr>
        <p:spPr bwMode="auto">
          <a:xfrm>
            <a:off x="374650" y="1123950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Пример: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N = 8 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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 L = log</a:t>
            </a:r>
            <a:r>
              <a:rPr lang="ru-RU" i="1" baseline="-2500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8 = 3</a:t>
            </a:r>
          </a:p>
        </p:txBody>
      </p:sp>
      <p:sp>
        <p:nvSpPr>
          <p:cNvPr id="92169" name="Rectangle 75"/>
          <p:cNvSpPr>
            <a:spLocks noChangeArrowheads="1"/>
          </p:cNvSpPr>
          <p:nvPr/>
        </p:nvSpPr>
        <p:spPr bwMode="auto">
          <a:xfrm>
            <a:off x="0" y="2309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62" name="Object 74"/>
          <p:cNvGraphicFramePr>
            <a:graphicFrameLocks noChangeAspect="1"/>
          </p:cNvGraphicFramePr>
          <p:nvPr/>
        </p:nvGraphicFramePr>
        <p:xfrm>
          <a:off x="1828800" y="1557338"/>
          <a:ext cx="5622925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59" name="Лист" r:id="rId3" imgW="4752929" imgH="2400361" progId="Excel.Sheet.8">
                  <p:embed/>
                </p:oleObj>
              </mc:Choice>
              <mc:Fallback>
                <p:oleObj name="Лист" r:id="rId3" imgW="4752929" imgH="2400361" progId="Excel.Sheet.8">
                  <p:embed/>
                  <p:pic>
                    <p:nvPicPr>
                      <p:cNvPr id="0" name="Object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1557338"/>
                        <a:ext cx="5622925" cy="3095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0" name="Rectangle 83"/>
          <p:cNvSpPr>
            <a:spLocks noChangeArrowheads="1"/>
          </p:cNvSpPr>
          <p:nvPr/>
        </p:nvSpPr>
        <p:spPr bwMode="auto">
          <a:xfrm>
            <a:off x="468313" y="4652963"/>
            <a:ext cx="5672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u="sng">
                <a:solidFill>
                  <a:schemeClr val="accent2"/>
                </a:solidFill>
              </a:rPr>
              <a:t>Способы получения поворачивающих множителей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2171" name="Rectangle 84"/>
          <p:cNvSpPr>
            <a:spLocks noChangeArrowheads="1"/>
          </p:cNvSpPr>
          <p:nvPr/>
        </p:nvSpPr>
        <p:spPr bwMode="auto">
          <a:xfrm>
            <a:off x="179388" y="5019675"/>
            <a:ext cx="85931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1. </a:t>
            </a:r>
            <a:r>
              <a:rPr lang="ru-RU">
                <a:solidFill>
                  <a:schemeClr val="accent2"/>
                </a:solidFill>
              </a:rPr>
              <a:t>Табличный – требует много памяти, но имеет наибольшее быстродействие </a:t>
            </a:r>
          </a:p>
        </p:txBody>
      </p:sp>
      <p:sp>
        <p:nvSpPr>
          <p:cNvPr id="92172" name="Rectangle 85"/>
          <p:cNvSpPr>
            <a:spLocks noChangeArrowheads="1"/>
          </p:cNvSpPr>
          <p:nvPr/>
        </p:nvSpPr>
        <p:spPr bwMode="auto">
          <a:xfrm>
            <a:off x="179388" y="5300663"/>
            <a:ext cx="8802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57200" algn="r"/>
                <a:tab pos="2636838" algn="ctr"/>
                <a:tab pos="5273675" algn="r"/>
              </a:tabLst>
            </a:pPr>
            <a:r>
              <a:rPr lang="en-US">
                <a:solidFill>
                  <a:schemeClr val="accent2"/>
                </a:solidFill>
              </a:rPr>
              <a:t>2. </a:t>
            </a:r>
            <a:r>
              <a:rPr lang="ru-RU">
                <a:solidFill>
                  <a:schemeClr val="accent2"/>
                </a:solidFill>
              </a:rPr>
              <a:t>Последовательный – не требует много памяти, но имеет низкое быстродейст.</a:t>
            </a:r>
          </a:p>
        </p:txBody>
      </p:sp>
      <p:sp>
        <p:nvSpPr>
          <p:cNvPr id="92173" name="Rectangle 86"/>
          <p:cNvSpPr>
            <a:spLocks noChangeArrowheads="1"/>
          </p:cNvSpPr>
          <p:nvPr/>
        </p:nvSpPr>
        <p:spPr bwMode="auto">
          <a:xfrm>
            <a:off x="179388" y="5661025"/>
            <a:ext cx="2027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>
                <a:solidFill>
                  <a:schemeClr val="accent2"/>
                </a:solidFill>
              </a:rPr>
              <a:t>3. </a:t>
            </a:r>
            <a:r>
              <a:rPr lang="ru-RU">
                <a:solidFill>
                  <a:schemeClr val="accent2"/>
                </a:solidFill>
              </a:rPr>
              <a:t>Рекуррентный</a:t>
            </a:r>
            <a:r>
              <a:rPr lang="ru-RU"/>
              <a:t> </a:t>
            </a:r>
          </a:p>
        </p:txBody>
      </p:sp>
      <p:sp>
        <p:nvSpPr>
          <p:cNvPr id="92174" name="Rectangle 8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63" name="Object 87"/>
          <p:cNvGraphicFramePr>
            <a:graphicFrameLocks noChangeAspect="1"/>
          </p:cNvGraphicFramePr>
          <p:nvPr/>
        </p:nvGraphicFramePr>
        <p:xfrm>
          <a:off x="2206625" y="5705475"/>
          <a:ext cx="166846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0" name="Equation" r:id="rId5" imgW="1041120" imgH="241200" progId="Equation.DSMT4">
                  <p:embed/>
                </p:oleObj>
              </mc:Choice>
              <mc:Fallback>
                <p:oleObj name="Equation" r:id="rId5" imgW="1041120" imgH="241200" progId="Equation.DSMT4">
                  <p:embed/>
                  <p:pic>
                    <p:nvPicPr>
                      <p:cNvPr id="0" name="Object 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6625" y="5705475"/>
                        <a:ext cx="166846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5" name="Rectangle 89"/>
          <p:cNvSpPr>
            <a:spLocks noChangeArrowheads="1"/>
          </p:cNvSpPr>
          <p:nvPr/>
        </p:nvSpPr>
        <p:spPr bwMode="auto">
          <a:xfrm>
            <a:off x="0" y="3562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6" name="Rectangle 90"/>
          <p:cNvSpPr>
            <a:spLocks noChangeArrowheads="1"/>
          </p:cNvSpPr>
          <p:nvPr/>
        </p:nvSpPr>
        <p:spPr bwMode="auto">
          <a:xfrm>
            <a:off x="3875088" y="5667375"/>
            <a:ext cx="45132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с изменением шага от этапа к этапу и</a:t>
            </a:r>
            <a:endParaRPr lang="en-US">
              <a:solidFill>
                <a:schemeClr val="accent2"/>
              </a:solidFill>
            </a:endParaRPr>
          </a:p>
          <a:p>
            <a:pPr algn="l"/>
            <a:r>
              <a:rPr lang="ru-RU">
                <a:solidFill>
                  <a:schemeClr val="accent2"/>
                </a:solidFill>
              </a:rPr>
              <a:t>с начальным условием </a:t>
            </a:r>
          </a:p>
        </p:txBody>
      </p:sp>
      <p:sp>
        <p:nvSpPr>
          <p:cNvPr id="92177" name="Rectangle 9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2164" name="Object 91"/>
          <p:cNvGraphicFramePr>
            <a:graphicFrameLocks noChangeAspect="1"/>
          </p:cNvGraphicFramePr>
          <p:nvPr/>
        </p:nvGraphicFramePr>
        <p:xfrm>
          <a:off x="6494463" y="5949950"/>
          <a:ext cx="669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1" name="Equation" r:id="rId7" imgW="444240" imgH="241200" progId="Equation.DSMT4">
                  <p:embed/>
                </p:oleObj>
              </mc:Choice>
              <mc:Fallback>
                <p:oleObj name="Equation" r:id="rId7" imgW="444240" imgH="241200" progId="Equation.DSMT4">
                  <p:embed/>
                  <p:pic>
                    <p:nvPicPr>
                      <p:cNvPr id="0" name="Object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4463" y="5949950"/>
                        <a:ext cx="6699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78" name="Rectangle 93"/>
          <p:cNvSpPr>
            <a:spLocks noChangeArrowheads="1"/>
          </p:cNvSpPr>
          <p:nvPr/>
        </p:nvSpPr>
        <p:spPr bwMode="auto">
          <a:xfrm>
            <a:off x="0" y="266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79" name="Rectangle 94"/>
          <p:cNvSpPr>
            <a:spLocks noChangeArrowheads="1"/>
          </p:cNvSpPr>
          <p:nvPr/>
        </p:nvSpPr>
        <p:spPr bwMode="auto">
          <a:xfrm>
            <a:off x="7107238" y="5934075"/>
            <a:ext cx="20240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на каждом этапе </a:t>
            </a: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Алгоритм </a:t>
            </a:r>
            <a:r>
              <a:rPr lang="ru-RU" sz="2800" dirty="0" err="1" smtClean="0">
                <a:solidFill>
                  <a:schemeClr val="tx1"/>
                </a:solidFill>
              </a:rPr>
              <a:t>Герцеля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Goertzel</a:t>
            </a:r>
            <a:r>
              <a:rPr lang="en-US" sz="2800" dirty="0">
                <a:solidFill>
                  <a:schemeClr val="tx1"/>
                </a:solidFill>
              </a:rPr>
              <a:t> algorithm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130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079" y="742841"/>
            <a:ext cx="7287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Распишем сумму в формуле ДПФ в виде слагаемых:</a:t>
            </a:r>
            <a:endParaRPr lang="ru-RU" dirty="0"/>
          </a:p>
        </p:txBody>
      </p:sp>
      <p:pic>
        <p:nvPicPr>
          <p:cNvPr id="187394" name="Picture 2" descr="http://www.dsplib.ru/content/goertzel/goertzel_html_4cbdc67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15" y="1288700"/>
            <a:ext cx="4610100" cy="81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6" name="Picture 4" descr="http://www.dsplib.ru/content/goertzel/goertzel_html_m379f1f35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862063"/>
            <a:ext cx="55245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398" name="Picture 6" descr="http://www.dsplib.ru/content/goertzel/goertzel_html_5270d49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28" y="2355520"/>
            <a:ext cx="1333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03629" y="2276557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Обозначив: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419872" y="2276707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и вынося </a:t>
            </a:r>
            <a:endParaRPr lang="ru-RU" dirty="0"/>
          </a:p>
        </p:txBody>
      </p:sp>
      <p:pic>
        <p:nvPicPr>
          <p:cNvPr id="187402" name="Picture 10" descr="http://www.dsplib.ru/content/goertzel/goertzel_html_m14c27d1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355520"/>
            <a:ext cx="4286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177648" y="2276707"/>
            <a:ext cx="1440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получим:</a:t>
            </a:r>
            <a:endParaRPr lang="ru-RU" dirty="0"/>
          </a:p>
        </p:txBody>
      </p:sp>
      <p:pic>
        <p:nvPicPr>
          <p:cNvPr id="187404" name="Picture 12" descr="http://www.dsplib.ru/content/goertzel/goertzel_html_390c0c34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215" y="4372110"/>
            <a:ext cx="54483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67079" y="3951309"/>
            <a:ext cx="19623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Аналогично: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233307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Алгоритм </a:t>
            </a:r>
            <a:r>
              <a:rPr lang="ru-RU" sz="2800" dirty="0" err="1" smtClean="0">
                <a:solidFill>
                  <a:schemeClr val="tx1"/>
                </a:solidFill>
              </a:rPr>
              <a:t>Герцеля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Goertzel</a:t>
            </a:r>
            <a:r>
              <a:rPr lang="en-US" sz="2800" dirty="0">
                <a:solidFill>
                  <a:schemeClr val="tx1"/>
                </a:solidFill>
              </a:rPr>
              <a:t> algorithm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131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079" y="742841"/>
            <a:ext cx="7287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Таким образом можно записать рекуррентное соотношение:</a:t>
            </a:r>
            <a:endParaRPr lang="ru-RU" dirty="0"/>
          </a:p>
        </p:txBody>
      </p:sp>
      <p:pic>
        <p:nvPicPr>
          <p:cNvPr id="188418" name="Picture 2" descr="http://www.dsplib.ru/content/goertzel/goertzel_html_m6b23f40b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62519"/>
            <a:ext cx="2505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0" name="Picture 4" descr="http://www.dsplib.ru/content/goertzel/goertzel_html_m3581632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219669"/>
            <a:ext cx="10763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2" name="Picture 6" descr="http://www.dsplib.ru/content/goertzel/goertzel_html_m48dfc9f6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66823"/>
            <a:ext cx="8001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399854" y="1583968"/>
            <a:ext cx="7157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При</a:t>
            </a:r>
            <a:endParaRPr lang="ru-RU" dirty="0"/>
          </a:p>
        </p:txBody>
      </p:sp>
      <p:pic>
        <p:nvPicPr>
          <p:cNvPr id="188424" name="Picture 8" descr="http://www.dsplib.ru/content/goertzel/goertzel_html_5270d49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666823"/>
            <a:ext cx="13335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6" name="Picture 10" descr="http://www.dsplib.ru/content/goertzel/goertzel_html_m2889b07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430" y="2528257"/>
            <a:ext cx="3152775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428" name="Picture 12" descr="http://www.dsplib.ru/content/goertzel/goertzel_html_m5010282b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492" y="5040435"/>
            <a:ext cx="242887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Прямоугольник 21"/>
          <p:cNvSpPr/>
          <p:nvPr/>
        </p:nvSpPr>
        <p:spPr>
          <a:xfrm>
            <a:off x="2339752" y="2113712"/>
            <a:ext cx="2741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БИХ фильтр </a:t>
            </a:r>
            <a:r>
              <a:rPr lang="en-US" dirty="0" smtClean="0"/>
              <a:t>I</a:t>
            </a:r>
            <a:r>
              <a:rPr lang="ru-RU" dirty="0" smtClean="0"/>
              <a:t>-порядка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123728" y="4540290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Системная функция фильтра: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73255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Алгоритм </a:t>
            </a:r>
            <a:r>
              <a:rPr lang="ru-RU" sz="2800" dirty="0" err="1" smtClean="0">
                <a:solidFill>
                  <a:schemeClr val="tx1"/>
                </a:solidFill>
              </a:rPr>
              <a:t>Герцеля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Goertzel</a:t>
            </a:r>
            <a:r>
              <a:rPr lang="en-US" sz="2800" dirty="0">
                <a:solidFill>
                  <a:schemeClr val="tx1"/>
                </a:solidFill>
              </a:rPr>
              <a:t> algorithm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132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67079" y="742841"/>
            <a:ext cx="434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Умножим числитель и знаменатель на </a:t>
            </a:r>
            <a:endParaRPr lang="ru-RU" dirty="0"/>
          </a:p>
        </p:txBody>
      </p:sp>
      <p:pic>
        <p:nvPicPr>
          <p:cNvPr id="189442" name="Picture 2" descr="http://www.dsplib.ru/content/goertzel/goertzel_html_m237cce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977" y="811766"/>
            <a:ext cx="981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4" name="Picture 4" descr="http://www.dsplib.ru/content/goertzel/goertzel_html_51bfeb3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36440"/>
            <a:ext cx="4429125" cy="14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46" name="Picture 6" descr="http://www.dsplib.ru/content/goertzel/goertzel_html_2bec1c9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61" y="2864441"/>
            <a:ext cx="52673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98469" y="2902248"/>
            <a:ext cx="4348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Так как: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1028" y="3560968"/>
            <a:ext cx="5758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то:</a:t>
            </a:r>
            <a:endParaRPr lang="ru-RU" dirty="0"/>
          </a:p>
        </p:txBody>
      </p:sp>
      <p:pic>
        <p:nvPicPr>
          <p:cNvPr id="189448" name="Picture 8" descr="http://www.dsplib.ru/content/goertzel/goertzel_html_m5eed2b23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17" y="3486292"/>
            <a:ext cx="3219450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0" name="Picture 10" descr="http://www.dsplib.ru/content/goertzel/goertzel_html_m1f27aba6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23876"/>
            <a:ext cx="4238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2" name="Picture 12" descr="http://www.dsplib.ru/content/goertzel/goertzel_html_m2210e708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907" y="5661248"/>
            <a:ext cx="1762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64821" y="3560968"/>
            <a:ext cx="472409" cy="3295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7901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Алгоритм </a:t>
            </a:r>
            <a:r>
              <a:rPr lang="ru-RU" sz="2800" dirty="0" err="1" smtClean="0">
                <a:solidFill>
                  <a:schemeClr val="tx1"/>
                </a:solidFill>
              </a:rPr>
              <a:t>Герцеля</a:t>
            </a:r>
            <a:r>
              <a:rPr lang="ru-RU" sz="2800" dirty="0" smtClean="0">
                <a:solidFill>
                  <a:schemeClr val="tx1"/>
                </a:solidFill>
              </a:rPr>
              <a:t> (</a:t>
            </a:r>
            <a:r>
              <a:rPr lang="en-US" sz="2800" dirty="0" err="1">
                <a:solidFill>
                  <a:schemeClr val="tx1"/>
                </a:solidFill>
              </a:rPr>
              <a:t>Goertzel</a:t>
            </a:r>
            <a:r>
              <a:rPr lang="en-US" sz="2800" dirty="0">
                <a:solidFill>
                  <a:schemeClr val="tx1"/>
                </a:solidFill>
              </a:rPr>
              <a:t> algorithm</a:t>
            </a:r>
            <a:r>
              <a:rPr lang="ru-RU" sz="2800" dirty="0" smtClean="0">
                <a:solidFill>
                  <a:schemeClr val="tx1"/>
                </a:solidFill>
              </a:rPr>
              <a:t>)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133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085653" y="3517796"/>
            <a:ext cx="68068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вещественное</a:t>
            </a:r>
            <a:r>
              <a:rPr lang="en-US" dirty="0" smtClean="0"/>
              <a:t> </a:t>
            </a:r>
            <a:r>
              <a:rPr lang="ru-RU" dirty="0" smtClean="0"/>
              <a:t>=</a:t>
            </a:r>
            <a:r>
              <a:rPr lang="en-US" dirty="0" smtClean="0"/>
              <a:t>&gt;</a:t>
            </a:r>
            <a:r>
              <a:rPr lang="ru-RU" dirty="0" smtClean="0"/>
              <a:t> требуется </a:t>
            </a:r>
            <a:r>
              <a:rPr lang="en-US" dirty="0" smtClean="0"/>
              <a:t>N</a:t>
            </a:r>
            <a:r>
              <a:rPr lang="ru-RU" dirty="0" smtClean="0"/>
              <a:t> вещественных умножений и 1 комплексное на </a:t>
            </a:r>
            <a:endParaRPr lang="ru-RU" dirty="0"/>
          </a:p>
        </p:txBody>
      </p:sp>
      <p:pic>
        <p:nvPicPr>
          <p:cNvPr id="189450" name="Picture 10" descr="http://www.dsplib.ru/content/goertzel/goertzel_html_m1f27aba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362" y="794632"/>
            <a:ext cx="42386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9452" name="Picture 12" descr="http://www.dsplib.ru/content/goertzel/goertzel_html_m2210e708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83758"/>
            <a:ext cx="17621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6" name="Picture 2" descr="http://www.dsplib.ru/content/goertzel/goertzel_html_327f5f7c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497225"/>
            <a:ext cx="36195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68" name="Picture 4" descr="http://www.dsplib.ru/content/goertzel/goertzel_html_m14c27d1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674" y="3864279"/>
            <a:ext cx="42862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0" name="Picture 6" descr="http://www.dsplib.ru/content/goertzel/goertzel_html_m62b44ddf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799" y="5073831"/>
            <a:ext cx="409575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25878" y="5507339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Следует учитывать, что коэффициент </a:t>
            </a:r>
            <a:r>
              <a:rPr lang="en-US" dirty="0" smtClean="0"/>
              <a:t>α</a:t>
            </a:r>
            <a:r>
              <a:rPr lang="ru-RU" dirty="0" smtClean="0"/>
              <a:t> изменяется в диапазоне </a:t>
            </a:r>
            <a:r>
              <a:rPr lang="en-US" dirty="0" smtClean="0"/>
              <a:t>[</a:t>
            </a:r>
            <a:r>
              <a:rPr lang="ru-RU" dirty="0" smtClean="0"/>
              <a:t>0;±2</a:t>
            </a:r>
            <a:r>
              <a:rPr lang="en-US" dirty="0" smtClean="0"/>
              <a:t>]</a:t>
            </a:r>
            <a:r>
              <a:rPr lang="ru-RU" dirty="0" smtClean="0"/>
              <a:t>, что приводит к удвоенному (по сравнению с ДПФ) росту разрядности при вычислениях.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149798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Преобразование Гильберта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134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517495" y="1273845"/>
            <a:ext cx="330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ортогональное дополнение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3675009"/>
              </p:ext>
            </p:extLst>
          </p:nvPr>
        </p:nvGraphicFramePr>
        <p:xfrm>
          <a:off x="263313" y="1253890"/>
          <a:ext cx="1245468" cy="4748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4" name="Equation" r:id="rId3" imgW="634680" imgH="241200" progId="Equation.DSMT4">
                  <p:embed/>
                </p:oleObj>
              </mc:Choice>
              <mc:Fallback>
                <p:oleObj name="Equation" r:id="rId3" imgW="6346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313" y="1253890"/>
                        <a:ext cx="1245468" cy="4748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4282773"/>
              </p:ext>
            </p:extLst>
          </p:nvPr>
        </p:nvGraphicFramePr>
        <p:xfrm>
          <a:off x="4821148" y="1246580"/>
          <a:ext cx="555625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5" name="Equation" r:id="rId5" imgW="266400" imgH="203040" progId="Equation.DSMT4">
                  <p:embed/>
                </p:oleObj>
              </mc:Choice>
              <mc:Fallback>
                <p:oleObj name="Equation" r:id="rId5" imgW="2664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1148" y="1246580"/>
                        <a:ext cx="555625" cy="4238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344900" y="1273845"/>
            <a:ext cx="330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, если: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143411"/>
              </p:ext>
            </p:extLst>
          </p:nvPr>
        </p:nvGraphicFramePr>
        <p:xfrm>
          <a:off x="2764639" y="1639610"/>
          <a:ext cx="23431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6" name="Equation" r:id="rId7" imgW="1193760" imgH="457200" progId="Equation.DSMT4">
                  <p:embed/>
                </p:oleObj>
              </mc:Choice>
              <mc:Fallback>
                <p:oleObj name="Equation" r:id="rId7" imgW="119376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64639" y="1639610"/>
                        <a:ext cx="23431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15795"/>
              </p:ext>
            </p:extLst>
          </p:nvPr>
        </p:nvGraphicFramePr>
        <p:xfrm>
          <a:off x="1163053" y="2699721"/>
          <a:ext cx="4089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7" name="Equation" r:id="rId9" imgW="2082600" imgH="457200" progId="Equation.DSMT4">
                  <p:embed/>
                </p:oleObj>
              </mc:Choice>
              <mc:Fallback>
                <p:oleObj name="Equation" r:id="rId9" imgW="20826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63053" y="2699721"/>
                        <a:ext cx="408940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5376773" y="2963821"/>
            <a:ext cx="330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преобразование Гильберта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497327"/>
              </p:ext>
            </p:extLst>
          </p:nvPr>
        </p:nvGraphicFramePr>
        <p:xfrm>
          <a:off x="827584" y="3645024"/>
          <a:ext cx="1322387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8" name="Equation" r:id="rId11" imgW="672840" imgH="393480" progId="Equation.DSMT4">
                  <p:embed/>
                </p:oleObj>
              </mc:Choice>
              <mc:Fallback>
                <p:oleObj name="Equation" r:id="rId11" imgW="6728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7584" y="3645024"/>
                        <a:ext cx="1322387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2336861" y="3847708"/>
            <a:ext cx="3937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ядро преобразования Гильберта (ИХ фильтра Гильберта)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444565"/>
              </p:ext>
            </p:extLst>
          </p:nvPr>
        </p:nvGraphicFramePr>
        <p:xfrm>
          <a:off x="891816" y="4968241"/>
          <a:ext cx="2566987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519" name="Equation" r:id="rId13" imgW="1307880" imgH="457200" progId="Equation.DSMT4">
                  <p:embed/>
                </p:oleObj>
              </mc:Choice>
              <mc:Fallback>
                <p:oleObj name="Equation" r:id="rId13" imgW="13078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91816" y="4968241"/>
                        <a:ext cx="2566987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3624628" y="5232837"/>
            <a:ext cx="330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обратное ПГ</a:t>
            </a:r>
            <a:endParaRPr lang="ru-RU" dirty="0"/>
          </a:p>
        </p:txBody>
      </p:sp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6581899"/>
              </p:ext>
            </p:extLst>
          </p:nvPr>
        </p:nvGraphicFramePr>
        <p:xfrm>
          <a:off x="5592344" y="3847708"/>
          <a:ext cx="3444152" cy="227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263313" y="595439"/>
            <a:ext cx="78401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Используется при однополосной модуляции и демодуляции сигналов, для формирования аналитического сигнала.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716300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Частотная характеристика преобразователя Гильберта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135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67988" y="1295562"/>
            <a:ext cx="33036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</a:t>
            </a:r>
            <a:r>
              <a:rPr lang="en-US" dirty="0" smtClean="0"/>
              <a:t> </a:t>
            </a:r>
            <a:r>
              <a:rPr lang="ru-RU" dirty="0" smtClean="0"/>
              <a:t>ЧХ фильтра Гильберта</a:t>
            </a:r>
            <a:endParaRPr lang="ru-RU" dirty="0"/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922797"/>
              </p:ext>
            </p:extLst>
          </p:nvPr>
        </p:nvGraphicFramePr>
        <p:xfrm>
          <a:off x="794245" y="780141"/>
          <a:ext cx="4641851" cy="140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02" name="Equation" r:id="rId3" imgW="2361960" imgH="711000" progId="Equation.DSMT4">
                  <p:embed/>
                </p:oleObj>
              </mc:Choice>
              <mc:Fallback>
                <p:oleObj name="Equation" r:id="rId3" imgW="236196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94245" y="780141"/>
                        <a:ext cx="4641851" cy="1400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7394" name="Picture 2" descr="http://www.dsplib.ru/content/hilbert/hilbert_html_m5e23de8a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1403"/>
            <a:ext cx="7536329" cy="221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082492" y="5141425"/>
            <a:ext cx="72339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ru-RU" dirty="0" smtClean="0"/>
              <a:t>идеальный </a:t>
            </a:r>
            <a:r>
              <a:rPr lang="ru-RU" dirty="0" err="1" smtClean="0"/>
              <a:t>фазовращатель</a:t>
            </a:r>
            <a:r>
              <a:rPr lang="ru-RU" dirty="0" smtClean="0"/>
              <a:t> (физически нереализуем);</a:t>
            </a:r>
          </a:p>
          <a:p>
            <a:pPr marL="285750" indent="-285750" algn="l">
              <a:buFontTx/>
              <a:buChar char="-"/>
            </a:pPr>
            <a:r>
              <a:rPr lang="ru-RU" dirty="0" smtClean="0"/>
              <a:t>удаляет постоянную составляющую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63693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Основные свойства преобразования Гильберта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136</a:t>
            </a:fld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5536" y="692696"/>
            <a:ext cx="723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1. линейность: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06846"/>
              </p:ext>
            </p:extLst>
          </p:nvPr>
        </p:nvGraphicFramePr>
        <p:xfrm>
          <a:off x="1475656" y="1084403"/>
          <a:ext cx="82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49" name="Equation" r:id="rId3" imgW="419040" imgH="241200" progId="Equation.DSMT4">
                  <p:embed/>
                </p:oleObj>
              </mc:Choice>
              <mc:Fallback>
                <p:oleObj name="Equation" r:id="rId3" imgW="419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084403"/>
                        <a:ext cx="82391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338261" y="113706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959536"/>
              </p:ext>
            </p:extLst>
          </p:nvPr>
        </p:nvGraphicFramePr>
        <p:xfrm>
          <a:off x="3419872" y="1135063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0" name="Equation" r:id="rId5" imgW="279360" imgH="203040" progId="Equation.DSMT4">
                  <p:embed/>
                </p:oleObj>
              </mc:Choice>
              <mc:Fallback>
                <p:oleObj name="Equation" r:id="rId5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9872" y="1135063"/>
                        <a:ext cx="549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703426" y="1126048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если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9234305"/>
              </p:ext>
            </p:extLst>
          </p:nvPr>
        </p:nvGraphicFramePr>
        <p:xfrm>
          <a:off x="4343400" y="1090613"/>
          <a:ext cx="8493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1" name="Equation" r:id="rId7" imgW="431640" imgH="241200" progId="Equation.DSMT4">
                  <p:embed/>
                </p:oleObj>
              </mc:Choice>
              <mc:Fallback>
                <p:oleObj name="Equation" r:id="rId7" imgW="43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3400" y="1090613"/>
                        <a:ext cx="84931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5218581" y="1143379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8082658"/>
              </p:ext>
            </p:extLst>
          </p:nvPr>
        </p:nvGraphicFramePr>
        <p:xfrm>
          <a:off x="6288088" y="1141413"/>
          <a:ext cx="574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2" name="Equation" r:id="rId9" imgW="291960" imgH="203040" progId="Equation.DSMT4">
                  <p:embed/>
                </p:oleObj>
              </mc:Choice>
              <mc:Fallback>
                <p:oleObj name="Equation" r:id="rId9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88088" y="1141413"/>
                        <a:ext cx="5746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951255" y="1132359"/>
            <a:ext cx="587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, а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6806647" y="1150422"/>
            <a:ext cx="82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, то:</a:t>
            </a:r>
            <a:endParaRPr lang="ru-RU" dirty="0"/>
          </a:p>
        </p:txBody>
      </p:sp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8692240"/>
              </p:ext>
            </p:extLst>
          </p:nvPr>
        </p:nvGraphicFramePr>
        <p:xfrm>
          <a:off x="695333" y="1484784"/>
          <a:ext cx="354806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3" name="Equation" r:id="rId11" imgW="1803240" imgH="241200" progId="Equation.DSMT4">
                  <p:embed/>
                </p:oleObj>
              </mc:Choice>
              <mc:Fallback>
                <p:oleObj name="Equation" r:id="rId11" imgW="1803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95333" y="1484784"/>
                        <a:ext cx="354806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4343400" y="1517105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6690102"/>
              </p:ext>
            </p:extLst>
          </p:nvPr>
        </p:nvGraphicFramePr>
        <p:xfrm>
          <a:off x="5523524" y="1517105"/>
          <a:ext cx="27241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4" name="Equation" r:id="rId13" imgW="1384200" imgH="203040" progId="Equation.DSMT4">
                  <p:embed/>
                </p:oleObj>
              </mc:Choice>
              <mc:Fallback>
                <p:oleObj name="Equation" r:id="rId13" imgW="138420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523524" y="1517105"/>
                        <a:ext cx="27241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703426" y="207156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где</a:t>
            </a:r>
            <a:endParaRPr lang="ru-RU" dirty="0"/>
          </a:p>
        </p:txBody>
      </p:sp>
      <p:graphicFrame>
        <p:nvGraphicFramePr>
          <p:cNvPr id="24" name="Объект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9320511"/>
              </p:ext>
            </p:extLst>
          </p:nvPr>
        </p:nvGraphicFramePr>
        <p:xfrm>
          <a:off x="1310289" y="2089894"/>
          <a:ext cx="6254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5" name="Equation" r:id="rId15" imgW="317160" imgH="203040" progId="Equation.DSMT4">
                  <p:embed/>
                </p:oleObj>
              </mc:Choice>
              <mc:Fallback>
                <p:oleObj name="Equation" r:id="rId15" imgW="3171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10289" y="2089894"/>
                        <a:ext cx="6254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1979712" y="2071564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константы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5536" y="2663081"/>
            <a:ext cx="723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2. сдвиг:</a:t>
            </a:r>
            <a:endParaRPr lang="ru-RU" dirty="0"/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82286"/>
              </p:ext>
            </p:extLst>
          </p:nvPr>
        </p:nvGraphicFramePr>
        <p:xfrm>
          <a:off x="1621163" y="3108579"/>
          <a:ext cx="82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6" name="Equation" r:id="rId17" imgW="419040" imgH="241200" progId="Equation.DSMT4">
                  <p:embed/>
                </p:oleObj>
              </mc:Choice>
              <mc:Fallback>
                <p:oleObj name="Equation" r:id="rId17" imgW="419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621163" y="3108579"/>
                        <a:ext cx="82391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Прямоугольник 27"/>
          <p:cNvSpPr/>
          <p:nvPr/>
        </p:nvSpPr>
        <p:spPr>
          <a:xfrm>
            <a:off x="2483768" y="316124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35786"/>
              </p:ext>
            </p:extLst>
          </p:nvPr>
        </p:nvGraphicFramePr>
        <p:xfrm>
          <a:off x="3565379" y="3159239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7" name="Equation" r:id="rId19" imgW="279360" imgH="203040" progId="Equation.DSMT4">
                  <p:embed/>
                </p:oleObj>
              </mc:Choice>
              <mc:Fallback>
                <p:oleObj name="Equation" r:id="rId19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565379" y="3159239"/>
                        <a:ext cx="549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Прямоугольник 29"/>
          <p:cNvSpPr/>
          <p:nvPr/>
        </p:nvSpPr>
        <p:spPr>
          <a:xfrm>
            <a:off x="848933" y="315022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если</a:t>
            </a:r>
            <a:endParaRPr lang="ru-RU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096383" y="3166328"/>
            <a:ext cx="82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, то:</a:t>
            </a:r>
            <a:endParaRPr lang="ru-RU" dirty="0"/>
          </a:p>
        </p:txBody>
      </p:sp>
      <p:graphicFrame>
        <p:nvGraphicFramePr>
          <p:cNvPr id="32" name="Объект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830808"/>
              </p:ext>
            </p:extLst>
          </p:nvPr>
        </p:nvGraphicFramePr>
        <p:xfrm>
          <a:off x="4885141" y="3123970"/>
          <a:ext cx="1296988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8" name="Equation" r:id="rId21" imgW="660240" imgH="241200" progId="Equation.DSMT4">
                  <p:embed/>
                </p:oleObj>
              </mc:Choice>
              <mc:Fallback>
                <p:oleObj name="Equation" r:id="rId21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885141" y="3123970"/>
                        <a:ext cx="1296988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6157635" y="3142516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3139751"/>
              </p:ext>
            </p:extLst>
          </p:nvPr>
        </p:nvGraphicFramePr>
        <p:xfrm>
          <a:off x="7301046" y="3150655"/>
          <a:ext cx="1023937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59" name="Equation" r:id="rId23" imgW="520560" imgH="203040" progId="Equation.DSMT4">
                  <p:embed/>
                </p:oleObj>
              </mc:Choice>
              <mc:Fallback>
                <p:oleObj name="Equation" r:id="rId23" imgW="5205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7301046" y="3150655"/>
                        <a:ext cx="1023937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Прямоугольник 34"/>
          <p:cNvSpPr/>
          <p:nvPr/>
        </p:nvSpPr>
        <p:spPr>
          <a:xfrm>
            <a:off x="820232" y="3635732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где</a:t>
            </a:r>
            <a:endParaRPr lang="ru-RU" dirty="0"/>
          </a:p>
        </p:txBody>
      </p:sp>
      <p:graphicFrame>
        <p:nvGraphicFramePr>
          <p:cNvPr id="36" name="Объект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84842"/>
              </p:ext>
            </p:extLst>
          </p:nvPr>
        </p:nvGraphicFramePr>
        <p:xfrm>
          <a:off x="1326078" y="3640068"/>
          <a:ext cx="300038" cy="32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0" name="Equation" r:id="rId25" imgW="152280" imgH="164880" progId="Equation.DSMT4">
                  <p:embed/>
                </p:oleObj>
              </mc:Choice>
              <mc:Fallback>
                <p:oleObj name="Equation" r:id="rId25" imgW="152280" imgH="164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326078" y="3640068"/>
                        <a:ext cx="300038" cy="325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Прямоугольник 36"/>
          <p:cNvSpPr/>
          <p:nvPr/>
        </p:nvSpPr>
        <p:spPr>
          <a:xfrm>
            <a:off x="1698124" y="3635732"/>
            <a:ext cx="17281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константа</a:t>
            </a:r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395536" y="4386712"/>
            <a:ext cx="72339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dirty="0" smtClean="0"/>
              <a:t>3</a:t>
            </a:r>
            <a:r>
              <a:rPr lang="ru-RU" dirty="0" smtClean="0"/>
              <a:t>. свертка:</a:t>
            </a:r>
            <a:endParaRPr lang="ru-RU" dirty="0"/>
          </a:p>
        </p:txBody>
      </p:sp>
      <p:graphicFrame>
        <p:nvGraphicFramePr>
          <p:cNvPr id="48" name="Объект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612945"/>
              </p:ext>
            </p:extLst>
          </p:nvPr>
        </p:nvGraphicFramePr>
        <p:xfrm>
          <a:off x="1475656" y="4778419"/>
          <a:ext cx="823913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1" name="Equation" r:id="rId27" imgW="419040" imgH="241200" progId="Equation.DSMT4">
                  <p:embed/>
                </p:oleObj>
              </mc:Choice>
              <mc:Fallback>
                <p:oleObj name="Equation" r:id="rId27" imgW="4190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1475656" y="4778419"/>
                        <a:ext cx="823913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2338261" y="483108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50" name="Объект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5805768"/>
              </p:ext>
            </p:extLst>
          </p:nvPr>
        </p:nvGraphicFramePr>
        <p:xfrm>
          <a:off x="3419872" y="4829079"/>
          <a:ext cx="5492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2" name="Equation" r:id="rId29" imgW="279360" imgH="203040" progId="Equation.DSMT4">
                  <p:embed/>
                </p:oleObj>
              </mc:Choice>
              <mc:Fallback>
                <p:oleObj name="Equation" r:id="rId29" imgW="2793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3419872" y="4829079"/>
                        <a:ext cx="5492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Прямоугольник 50"/>
          <p:cNvSpPr/>
          <p:nvPr/>
        </p:nvSpPr>
        <p:spPr>
          <a:xfrm>
            <a:off x="703426" y="4820064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если</a:t>
            </a:r>
            <a:endParaRPr lang="ru-RU" dirty="0"/>
          </a:p>
        </p:txBody>
      </p:sp>
      <p:graphicFrame>
        <p:nvGraphicFramePr>
          <p:cNvPr id="52" name="Объект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9643855"/>
              </p:ext>
            </p:extLst>
          </p:nvPr>
        </p:nvGraphicFramePr>
        <p:xfrm>
          <a:off x="4343400" y="4784629"/>
          <a:ext cx="849313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3" name="Equation" r:id="rId31" imgW="431640" imgH="241200" progId="Equation.DSMT4">
                  <p:embed/>
                </p:oleObj>
              </mc:Choice>
              <mc:Fallback>
                <p:oleObj name="Equation" r:id="rId31" imgW="43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4343400" y="4784629"/>
                        <a:ext cx="849313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" name="Прямоугольник 52"/>
          <p:cNvSpPr/>
          <p:nvPr/>
        </p:nvSpPr>
        <p:spPr>
          <a:xfrm>
            <a:off x="5218581" y="4837395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54" name="Объект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267833"/>
              </p:ext>
            </p:extLst>
          </p:nvPr>
        </p:nvGraphicFramePr>
        <p:xfrm>
          <a:off x="6288088" y="4835429"/>
          <a:ext cx="574675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4" name="Equation" r:id="rId33" imgW="291960" imgH="203040" progId="Equation.DSMT4">
                  <p:embed/>
                </p:oleObj>
              </mc:Choice>
              <mc:Fallback>
                <p:oleObj name="Equation" r:id="rId33" imgW="29196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6288088" y="4835429"/>
                        <a:ext cx="574675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3951255" y="4826375"/>
            <a:ext cx="587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, а</a:t>
            </a:r>
            <a:endParaRPr lang="ru-RU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6806647" y="4844438"/>
            <a:ext cx="8228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, то:</a:t>
            </a:r>
            <a:endParaRPr lang="ru-RU" dirty="0"/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2782812"/>
              </p:ext>
            </p:extLst>
          </p:nvPr>
        </p:nvGraphicFramePr>
        <p:xfrm>
          <a:off x="514474" y="5424391"/>
          <a:ext cx="4273550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5" name="Equation" r:id="rId35" imgW="2171520" imgH="241200" progId="Equation.DSMT4">
                  <p:embed/>
                </p:oleObj>
              </mc:Choice>
              <mc:Fallback>
                <p:oleObj name="Equation" r:id="rId35" imgW="2171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514474" y="5424391"/>
                        <a:ext cx="4273550" cy="474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4865824" y="5471500"/>
            <a:ext cx="1080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- ПГ для </a:t>
            </a:r>
            <a:endParaRPr lang="ru-RU" dirty="0"/>
          </a:p>
        </p:txBody>
      </p:sp>
      <p:graphicFrame>
        <p:nvGraphicFramePr>
          <p:cNvPr id="59" name="Объект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156350"/>
              </p:ext>
            </p:extLst>
          </p:nvPr>
        </p:nvGraphicFramePr>
        <p:xfrm>
          <a:off x="6100142" y="5440782"/>
          <a:ext cx="200025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566" name="Equation" r:id="rId37" imgW="1015920" imgH="203040" progId="Equation.DSMT4">
                  <p:embed/>
                </p:oleObj>
              </mc:Choice>
              <mc:Fallback>
                <p:oleObj name="Equation" r:id="rId37" imgW="10159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8"/>
                      <a:stretch>
                        <a:fillRect/>
                      </a:stretch>
                    </p:blipFill>
                    <p:spPr>
                      <a:xfrm>
                        <a:off x="6100142" y="5440782"/>
                        <a:ext cx="2000250" cy="400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9561009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Преобразователь Гильберта для дискретных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137</a:t>
            </a:fld>
            <a:endParaRPr lang="ru-RU" dirty="0"/>
          </a:p>
        </p:txBody>
      </p: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831097"/>
              </p:ext>
            </p:extLst>
          </p:nvPr>
        </p:nvGraphicFramePr>
        <p:xfrm>
          <a:off x="443308" y="908720"/>
          <a:ext cx="825976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59" name="Equation" r:id="rId3" imgW="4203360" imgH="558720" progId="Equation.DSMT4">
                  <p:embed/>
                </p:oleObj>
              </mc:Choice>
              <mc:Fallback>
                <p:oleObj name="Equation" r:id="rId3" imgW="42033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3308" y="908720"/>
                        <a:ext cx="8259763" cy="1100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901" y="2214873"/>
            <a:ext cx="8559427" cy="2952328"/>
          </a:xfrm>
          <a:prstGeom prst="rect">
            <a:avLst/>
          </a:prstGeom>
        </p:spPr>
      </p:pic>
      <p:sp>
        <p:nvSpPr>
          <p:cNvPr id="39" name="Прямоугольник 38"/>
          <p:cNvSpPr/>
          <p:nvPr/>
        </p:nvSpPr>
        <p:spPr>
          <a:xfrm>
            <a:off x="777088" y="5373216"/>
            <a:ext cx="73690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физически нереализуем =</a:t>
            </a:r>
            <a:r>
              <a:rPr lang="en-US" dirty="0" smtClean="0"/>
              <a:t>&gt;</a:t>
            </a:r>
            <a:r>
              <a:rPr lang="ru-RU" dirty="0" smtClean="0"/>
              <a:t> ограничить и задержать ИХ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8223919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Преобразователь Гильберта для дискретных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138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76292"/>
            <a:ext cx="4093387" cy="33123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8004" y="950490"/>
            <a:ext cx="4068452" cy="3500116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15616" y="692696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АЧХ ПГ порядка 32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2660310"/>
              </p:ext>
            </p:extLst>
          </p:nvPr>
        </p:nvGraphicFramePr>
        <p:xfrm>
          <a:off x="240903" y="700459"/>
          <a:ext cx="87471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Equation" r:id="rId5" imgW="444240" imgH="253800" progId="Equation.DSMT4">
                  <p:embed/>
                </p:oleObj>
              </mc:Choice>
              <mc:Fallback>
                <p:oleObj name="Equation" r:id="rId5" imgW="44424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0903" y="700459"/>
                        <a:ext cx="874713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9422108"/>
              </p:ext>
            </p:extLst>
          </p:nvPr>
        </p:nvGraphicFramePr>
        <p:xfrm>
          <a:off x="4716016" y="620688"/>
          <a:ext cx="13747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7" name="Equation" r:id="rId7" imgW="698400" imgH="253800" progId="Equation.DSMT4">
                  <p:embed/>
                </p:oleObj>
              </mc:Choice>
              <mc:Fallback>
                <p:oleObj name="Equation" r:id="rId7" imgW="6984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16016" y="620688"/>
                        <a:ext cx="1374775" cy="500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35496" y="4388657"/>
            <a:ext cx="9108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dirty="0" smtClean="0"/>
              <a:t>Симметрия и нулевые значения четных отсчетов ИХ облегчают реализацию ПГ.</a:t>
            </a:r>
          </a:p>
          <a:p>
            <a:pPr algn="l"/>
            <a:r>
              <a:rPr lang="ru-RU" dirty="0" smtClean="0"/>
              <a:t>Порядок фильтра необходимо выбирать исходя из требуемого динамического диапазона.</a:t>
            </a:r>
          </a:p>
          <a:p>
            <a:pPr algn="l"/>
            <a:r>
              <a:rPr lang="ru-RU" dirty="0" smtClean="0"/>
              <a:t>С вычислительной точки зрения наиболее актуально использовать ПГ только в случае, когда требуется несложная обработка полосного сигнала на ПЧ (без переноса), во всех остальных случаях более экономично применять БПФ или квадратурную демодуляцию сигнала.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52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 БПФ с прореживанием по частоте </a:t>
            </a:r>
          </a:p>
        </p:txBody>
      </p:sp>
      <p:sp>
        <p:nvSpPr>
          <p:cNvPr id="9319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AF6EC4B1-90DA-4D5B-8C36-8454D8A50323}" type="slidenum">
              <a:rPr lang="ru-RU" smtClean="0"/>
              <a:pPr/>
              <a:t>14</a:t>
            </a:fld>
            <a:endParaRPr lang="ru-RU" dirty="0" smtClean="0"/>
          </a:p>
        </p:txBody>
      </p:sp>
      <p:sp>
        <p:nvSpPr>
          <p:cNvPr id="93192" name="Rectangle 5"/>
          <p:cNvSpPr>
            <a:spLocks noChangeArrowheads="1"/>
          </p:cNvSpPr>
          <p:nvPr/>
        </p:nvSpPr>
        <p:spPr bwMode="auto">
          <a:xfrm>
            <a:off x="468313" y="727075"/>
            <a:ext cx="64500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Входная последовательность разбивается на 2 половины</a:t>
            </a:r>
            <a:r>
              <a:rPr lang="en-US">
                <a:solidFill>
                  <a:schemeClr val="accent2"/>
                </a:solidFill>
              </a:rPr>
              <a:t>: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93193" name="Rectangle 7"/>
          <p:cNvSpPr>
            <a:spLocks noChangeArrowheads="1"/>
          </p:cNvSpPr>
          <p:nvPr/>
        </p:nvSpPr>
        <p:spPr bwMode="auto">
          <a:xfrm>
            <a:off x="0" y="2967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3186" name="Object 6"/>
          <p:cNvGraphicFramePr>
            <a:graphicFrameLocks noChangeAspect="1"/>
          </p:cNvGraphicFramePr>
          <p:nvPr/>
        </p:nvGraphicFramePr>
        <p:xfrm>
          <a:off x="2339975" y="1055688"/>
          <a:ext cx="3887788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2" name="Equation" r:id="rId3" imgW="2603160" imgH="812520" progId="Equation.DSMT4">
                  <p:embed/>
                </p:oleObj>
              </mc:Choice>
              <mc:Fallback>
                <p:oleObj name="Equation" r:id="rId3" imgW="2603160" imgH="8125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055688"/>
                        <a:ext cx="3887788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4" name="Rectangle 8"/>
          <p:cNvSpPr>
            <a:spLocks noChangeArrowheads="1"/>
          </p:cNvSpPr>
          <p:nvPr/>
        </p:nvSpPr>
        <p:spPr bwMode="auto">
          <a:xfrm>
            <a:off x="0" y="3890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5" name="Rectangle 10"/>
          <p:cNvSpPr>
            <a:spLocks noChangeArrowheads="1"/>
          </p:cNvSpPr>
          <p:nvPr/>
        </p:nvSpPr>
        <p:spPr bwMode="auto">
          <a:xfrm>
            <a:off x="0" y="306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3187" name="Object 9"/>
          <p:cNvGraphicFramePr>
            <a:graphicFrameLocks noChangeAspect="1"/>
          </p:cNvGraphicFramePr>
          <p:nvPr/>
        </p:nvGraphicFramePr>
        <p:xfrm>
          <a:off x="539750" y="2700338"/>
          <a:ext cx="78486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3" name="Equation" r:id="rId5" imgW="4356000" imgH="660240" progId="Equation.DSMT4">
                  <p:embed/>
                </p:oleObj>
              </mc:Choice>
              <mc:Fallback>
                <p:oleObj name="Equation" r:id="rId5" imgW="4356000" imgH="6602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700338"/>
                        <a:ext cx="7848600" cy="1190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6" name="Rectangle 11"/>
          <p:cNvSpPr>
            <a:spLocks noChangeArrowheads="1"/>
          </p:cNvSpPr>
          <p:nvPr/>
        </p:nvSpPr>
        <p:spPr bwMode="auto">
          <a:xfrm>
            <a:off x="0" y="37909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197" name="Rectangle 13"/>
          <p:cNvSpPr>
            <a:spLocks noChangeArrowheads="1"/>
          </p:cNvSpPr>
          <p:nvPr/>
        </p:nvSpPr>
        <p:spPr bwMode="auto">
          <a:xfrm>
            <a:off x="365125" y="2359025"/>
            <a:ext cx="5591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Тогда N-точечное ДПФ последовательности {x(n)}:</a:t>
            </a:r>
          </a:p>
        </p:txBody>
      </p:sp>
      <p:sp>
        <p:nvSpPr>
          <p:cNvPr id="93198" name="Rectangle 15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3188" name="Object 14"/>
          <p:cNvGraphicFramePr>
            <a:graphicFrameLocks noChangeAspect="1"/>
          </p:cNvGraphicFramePr>
          <p:nvPr/>
        </p:nvGraphicFramePr>
        <p:xfrm>
          <a:off x="1116013" y="3827463"/>
          <a:ext cx="1527175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4" name="Equation" r:id="rId7" imgW="774360" imgH="342720" progId="Equation.DSMT4">
                  <p:embed/>
                </p:oleObj>
              </mc:Choice>
              <mc:Fallback>
                <p:oleObj name="Equation" r:id="rId7" imgW="774360" imgH="34272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827463"/>
                        <a:ext cx="1527175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9" name="Rectangle 16"/>
          <p:cNvSpPr>
            <a:spLocks noChangeArrowheads="1"/>
          </p:cNvSpPr>
          <p:nvPr/>
        </p:nvSpPr>
        <p:spPr bwMode="auto">
          <a:xfrm>
            <a:off x="0" y="36242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3200" name="Rectangle 17"/>
          <p:cNvSpPr>
            <a:spLocks noChangeArrowheads="1"/>
          </p:cNvSpPr>
          <p:nvPr/>
        </p:nvSpPr>
        <p:spPr bwMode="auto">
          <a:xfrm>
            <a:off x="492125" y="4070350"/>
            <a:ext cx="5508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Т.к.</a:t>
            </a:r>
          </a:p>
        </p:txBody>
      </p:sp>
      <p:sp>
        <p:nvSpPr>
          <p:cNvPr id="93201" name="Rectangle 18"/>
          <p:cNvSpPr>
            <a:spLocks noChangeArrowheads="1"/>
          </p:cNvSpPr>
          <p:nvPr/>
        </p:nvSpPr>
        <p:spPr bwMode="auto">
          <a:xfrm>
            <a:off x="2843213" y="4070350"/>
            <a:ext cx="4159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то</a:t>
            </a:r>
          </a:p>
        </p:txBody>
      </p:sp>
      <p:sp>
        <p:nvSpPr>
          <p:cNvPr id="93202" name="Rectangle 20"/>
          <p:cNvSpPr>
            <a:spLocks noChangeArrowheads="1"/>
          </p:cNvSpPr>
          <p:nvPr/>
        </p:nvSpPr>
        <p:spPr bwMode="auto">
          <a:xfrm>
            <a:off x="0" y="3128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3189" name="Object 19"/>
          <p:cNvGraphicFramePr>
            <a:graphicFrameLocks noChangeAspect="1"/>
          </p:cNvGraphicFramePr>
          <p:nvPr/>
        </p:nvGraphicFramePr>
        <p:xfrm>
          <a:off x="3406775" y="3700463"/>
          <a:ext cx="390207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585" name="Equation" r:id="rId9" imgW="2247840" imgH="545760" progId="Equation.DSMT4">
                  <p:embed/>
                </p:oleObj>
              </mc:Choice>
              <mc:Fallback>
                <p:oleObj name="Equation" r:id="rId9" imgW="2247840" imgH="5457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6775" y="3700463"/>
                        <a:ext cx="390207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203" name="Rectangle 21"/>
          <p:cNvSpPr>
            <a:spLocks noChangeArrowheads="1"/>
          </p:cNvSpPr>
          <p:nvPr/>
        </p:nvSpPr>
        <p:spPr bwMode="auto">
          <a:xfrm>
            <a:off x="0" y="37290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 БПФ с прореживанием по частоте</a:t>
            </a:r>
          </a:p>
        </p:txBody>
      </p:sp>
      <p:sp>
        <p:nvSpPr>
          <p:cNvPr id="9421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511A7FCB-6E66-4BFD-8C57-E8ACCE688D51}" type="slidenum">
              <a:rPr lang="ru-RU" smtClean="0"/>
              <a:pPr/>
              <a:t>15</a:t>
            </a:fld>
            <a:endParaRPr lang="ru-RU" dirty="0" smtClean="0"/>
          </a:p>
        </p:txBody>
      </p:sp>
      <p:sp>
        <p:nvSpPr>
          <p:cNvPr id="94214" name="Rectangle 5"/>
          <p:cNvSpPr>
            <a:spLocks noChangeArrowheads="1"/>
          </p:cNvSpPr>
          <p:nvPr/>
        </p:nvSpPr>
        <p:spPr bwMode="auto">
          <a:xfrm>
            <a:off x="395288" y="836613"/>
            <a:ext cx="13477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Поскольку</a:t>
            </a:r>
            <a:r>
              <a:rPr lang="ru-RU"/>
              <a:t> </a:t>
            </a:r>
          </a:p>
        </p:txBody>
      </p:sp>
      <p:graphicFrame>
        <p:nvGraphicFramePr>
          <p:cNvPr id="94210" name="Object 6"/>
          <p:cNvGraphicFramePr>
            <a:graphicFrameLocks noChangeAspect="1"/>
          </p:cNvGraphicFramePr>
          <p:nvPr/>
        </p:nvGraphicFramePr>
        <p:xfrm>
          <a:off x="1751013" y="658813"/>
          <a:ext cx="188277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8" name="Equation" r:id="rId3" imgW="1079280" imgH="342720" progId="Equation.DSMT4">
                  <p:embed/>
                </p:oleObj>
              </mc:Choice>
              <mc:Fallback>
                <p:oleObj name="Equation" r:id="rId3" imgW="1079280" imgH="342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658813"/>
                        <a:ext cx="1882775" cy="590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5" name="Rectangle 9"/>
          <p:cNvSpPr>
            <a:spLocks noChangeArrowheads="1"/>
          </p:cNvSpPr>
          <p:nvPr/>
        </p:nvSpPr>
        <p:spPr bwMode="auto">
          <a:xfrm>
            <a:off x="3779838" y="849313"/>
            <a:ext cx="3743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то X(k) для четных и нечетных k:</a:t>
            </a:r>
            <a:r>
              <a:rPr lang="ru-RU"/>
              <a:t> </a:t>
            </a:r>
          </a:p>
        </p:txBody>
      </p:sp>
      <p:sp>
        <p:nvSpPr>
          <p:cNvPr id="94216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4211" name="Object 10"/>
          <p:cNvGraphicFramePr>
            <a:graphicFrameLocks noChangeAspect="1"/>
          </p:cNvGraphicFramePr>
          <p:nvPr/>
        </p:nvGraphicFramePr>
        <p:xfrm>
          <a:off x="1258888" y="1412875"/>
          <a:ext cx="7129462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409" name="Equation" r:id="rId5" imgW="4279680" imgH="1346040" progId="Equation.DSMT4">
                  <p:embed/>
                </p:oleObj>
              </mc:Choice>
              <mc:Fallback>
                <p:oleObj name="Equation" r:id="rId5" imgW="4279680" imgH="13460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412875"/>
                        <a:ext cx="7129462" cy="22367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7" name="Rectangle 16"/>
          <p:cNvSpPr>
            <a:spLocks noChangeArrowheads="1"/>
          </p:cNvSpPr>
          <p:nvPr/>
        </p:nvSpPr>
        <p:spPr bwMode="auto">
          <a:xfrm>
            <a:off x="709613" y="3857625"/>
            <a:ext cx="681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X(2k) получаются из N/2-точечных ДПФ последовательности: </a:t>
            </a:r>
          </a:p>
        </p:txBody>
      </p:sp>
      <p:sp>
        <p:nvSpPr>
          <p:cNvPr id="94218" name="Rectangle 17"/>
          <p:cNvSpPr>
            <a:spLocks noChangeArrowheads="1"/>
          </p:cNvSpPr>
          <p:nvPr/>
        </p:nvSpPr>
        <p:spPr bwMode="auto">
          <a:xfrm>
            <a:off x="1979613" y="4224338"/>
            <a:ext cx="4157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f(n) = x1(n) + x2(n) ;  n = 0, 1, 2…N/2 – 1</a:t>
            </a:r>
            <a:r>
              <a:rPr lang="ru-RU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94219" name="Rectangle 18"/>
          <p:cNvSpPr>
            <a:spLocks noChangeArrowheads="1"/>
          </p:cNvSpPr>
          <p:nvPr/>
        </p:nvSpPr>
        <p:spPr bwMode="auto">
          <a:xfrm>
            <a:off x="709613" y="4754563"/>
            <a:ext cx="701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X(2k+1) получаются из N/2-точечных ДПФ последовательности:</a:t>
            </a:r>
          </a:p>
        </p:txBody>
      </p:sp>
      <p:sp>
        <p:nvSpPr>
          <p:cNvPr id="94220" name="Rectangle 22"/>
          <p:cNvSpPr>
            <a:spLocks noChangeArrowheads="1"/>
          </p:cNvSpPr>
          <p:nvPr/>
        </p:nvSpPr>
        <p:spPr bwMode="auto">
          <a:xfrm>
            <a:off x="1751013" y="5222875"/>
            <a:ext cx="4837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l"/>
            <a:r>
              <a:rPr lang="en-US" i="1" dirty="0">
                <a:solidFill>
                  <a:schemeClr val="accent2"/>
                </a:solidFill>
                <a:latin typeface="Times New Roman" pitchFamily="18" charset="0"/>
              </a:rPr>
              <a:t>g(n) = [x1(n) - x2(n)]</a:t>
            </a:r>
            <a:r>
              <a:rPr lang="en-US" i="1" dirty="0" err="1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en-US" i="1" baseline="-25000" dirty="0" err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i="1" baseline="30000" dirty="0" err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i="1" baseline="300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en-US" i="1" dirty="0">
                <a:solidFill>
                  <a:schemeClr val="accent2"/>
                </a:solidFill>
                <a:latin typeface="Times New Roman" pitchFamily="18" charset="0"/>
              </a:rPr>
              <a:t>n = 0, 1, 2…N/2 – 1</a:t>
            </a:r>
            <a:r>
              <a:rPr lang="ru-RU" dirty="0">
                <a:latin typeface="Times New Roman" pitchFamily="18" charset="0"/>
              </a:rPr>
              <a:t> </a:t>
            </a:r>
            <a:endParaRPr lang="en-US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60350"/>
            <a:ext cx="835342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Пример построения алгоритма БПФ размерности 8 с прореживанием по частоте</a:t>
            </a:r>
          </a:p>
        </p:txBody>
      </p:sp>
      <p:sp>
        <p:nvSpPr>
          <p:cNvPr id="9523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2DDD661D-D94A-4A1A-A066-9FB9457BD4CB}" type="slidenum">
              <a:rPr lang="ru-RU" smtClean="0"/>
              <a:pPr/>
              <a:t>16</a:t>
            </a:fld>
            <a:endParaRPr lang="ru-RU" dirty="0" smtClean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0" y="1785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5234" name="Object 4"/>
          <p:cNvGraphicFramePr>
            <a:graphicFrameLocks noChangeAspect="1"/>
          </p:cNvGraphicFramePr>
          <p:nvPr/>
        </p:nvGraphicFramePr>
        <p:xfrm>
          <a:off x="539750" y="1268413"/>
          <a:ext cx="7920038" cy="456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33" name="Visio" r:id="rId3" imgW="7667579" imgH="2645069" progId="Visio.Drawing.11">
                  <p:embed/>
                </p:oleObj>
              </mc:Choice>
              <mc:Fallback>
                <p:oleObj name="Visio" r:id="rId3" imgW="7667579" imgH="2645069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7920038" cy="456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684213" y="1052513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u="sng">
                <a:solidFill>
                  <a:schemeClr val="accent2"/>
                </a:solidFill>
              </a:rPr>
              <a:t>Этап 1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mtClean="0"/>
              <a:t>Алгоритмы БПФ по основанию 2</a:t>
            </a:r>
          </a:p>
        </p:txBody>
      </p:sp>
      <p:sp>
        <p:nvSpPr>
          <p:cNvPr id="9625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CB168556-DA15-474F-ACEA-951EC6D17231}" type="slidenum">
              <a:rPr lang="ru-RU" smtClean="0"/>
              <a:pPr/>
              <a:t>17</a:t>
            </a:fld>
            <a:endParaRPr lang="ru-RU" dirty="0" smtClean="0"/>
          </a:p>
        </p:txBody>
      </p:sp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34925" y="765175"/>
            <a:ext cx="9109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Направленный граф алгоритма БПФ по основанию 2 с прореживанием по частоте.</a:t>
            </a:r>
            <a:r>
              <a:rPr lang="ru-RU"/>
              <a:t> </a:t>
            </a:r>
          </a:p>
        </p:txBody>
      </p:sp>
      <p:sp>
        <p:nvSpPr>
          <p:cNvPr id="96262" name="Rectangle 7"/>
          <p:cNvSpPr>
            <a:spLocks noChangeArrowheads="1"/>
          </p:cNvSpPr>
          <p:nvPr/>
        </p:nvSpPr>
        <p:spPr bwMode="auto">
          <a:xfrm>
            <a:off x="0" y="14954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6258" name="Object 6"/>
          <p:cNvGraphicFramePr>
            <a:graphicFrameLocks noChangeAspect="1"/>
          </p:cNvGraphicFramePr>
          <p:nvPr/>
        </p:nvGraphicFramePr>
        <p:xfrm>
          <a:off x="611188" y="981075"/>
          <a:ext cx="7777162" cy="524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57" name="Visio" r:id="rId3" imgW="6553200" imgH="4421271" progId="Visio.Drawing.11">
                  <p:embed/>
                </p:oleObj>
              </mc:Choice>
              <mc:Fallback>
                <p:oleObj name="Visio" r:id="rId3" imgW="6553200" imgH="4421271" progId="Visio.Drawing.11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981075"/>
                        <a:ext cx="7777162" cy="5245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60350"/>
            <a:ext cx="8353425" cy="6477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Различия алгоритмов БПФ с прореживанием</a:t>
            </a:r>
            <a:br>
              <a:rPr lang="ru-RU" sz="2400" smtClean="0"/>
            </a:br>
            <a:r>
              <a:rPr lang="ru-RU" sz="2400" smtClean="0"/>
              <a:t>по времени и по частоте</a:t>
            </a:r>
          </a:p>
        </p:txBody>
      </p:sp>
      <p:sp>
        <p:nvSpPr>
          <p:cNvPr id="14950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BD47A6BF-BAD7-44B2-9E3B-EA27C87107D4}" type="slidenum">
              <a:rPr lang="ru-RU" smtClean="0"/>
              <a:pPr/>
              <a:t>18</a:t>
            </a:fld>
            <a:endParaRPr lang="ru-RU" dirty="0" smtClean="0"/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547813" y="1052513"/>
            <a:ext cx="1654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 b="1" u="sng">
                <a:solidFill>
                  <a:srgbClr val="006600"/>
                </a:solidFill>
              </a:rPr>
              <a:t>по времени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5584825" y="1052513"/>
            <a:ext cx="15382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 sz="2000" b="1" u="sng">
                <a:solidFill>
                  <a:srgbClr val="006600"/>
                </a:solidFill>
              </a:rPr>
              <a:t>по частоте</a:t>
            </a:r>
          </a:p>
        </p:txBody>
      </p:sp>
      <p:sp>
        <p:nvSpPr>
          <p:cNvPr id="149510" name="Rectangle 8"/>
          <p:cNvSpPr>
            <a:spLocks noChangeArrowheads="1"/>
          </p:cNvSpPr>
          <p:nvPr/>
        </p:nvSpPr>
        <p:spPr bwMode="auto">
          <a:xfrm>
            <a:off x="1150938" y="1981200"/>
            <a:ext cx="2306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двоично-инверсный</a:t>
            </a:r>
          </a:p>
        </p:txBody>
      </p:sp>
      <p:sp>
        <p:nvSpPr>
          <p:cNvPr id="149511" name="Rectangle 9"/>
          <p:cNvSpPr>
            <a:spLocks noChangeArrowheads="1"/>
          </p:cNvSpPr>
          <p:nvPr/>
        </p:nvSpPr>
        <p:spPr bwMode="auto">
          <a:xfrm>
            <a:off x="5364163" y="3422650"/>
            <a:ext cx="23066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двоично-инверсный</a:t>
            </a:r>
          </a:p>
        </p:txBody>
      </p:sp>
      <p:sp>
        <p:nvSpPr>
          <p:cNvPr id="149512" name="Rectangle 10"/>
          <p:cNvSpPr>
            <a:spLocks noChangeArrowheads="1"/>
          </p:cNvSpPr>
          <p:nvPr/>
        </p:nvSpPr>
        <p:spPr bwMode="auto">
          <a:xfrm>
            <a:off x="5867400" y="196850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прямой</a:t>
            </a:r>
          </a:p>
        </p:txBody>
      </p:sp>
      <p:sp>
        <p:nvSpPr>
          <p:cNvPr id="149513" name="Rectangle 11"/>
          <p:cNvSpPr>
            <a:spLocks noChangeArrowheads="1"/>
          </p:cNvSpPr>
          <p:nvPr/>
        </p:nvSpPr>
        <p:spPr bwMode="auto">
          <a:xfrm>
            <a:off x="1733550" y="3422650"/>
            <a:ext cx="969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tabLst>
                <a:tab pos="449263" algn="r"/>
                <a:tab pos="2636838" algn="ctr"/>
                <a:tab pos="5273675" algn="r"/>
              </a:tabLst>
            </a:pPr>
            <a:r>
              <a:rPr lang="ru-RU">
                <a:solidFill>
                  <a:schemeClr val="accent2"/>
                </a:solidFill>
              </a:rPr>
              <a:t>прямой</a:t>
            </a:r>
          </a:p>
        </p:txBody>
      </p:sp>
      <p:grpSp>
        <p:nvGrpSpPr>
          <p:cNvPr id="149514" name="Group 14"/>
          <p:cNvGrpSpPr>
            <a:grpSpLocks/>
          </p:cNvGrpSpPr>
          <p:nvPr/>
        </p:nvGrpSpPr>
        <p:grpSpPr bwMode="auto">
          <a:xfrm>
            <a:off x="1411288" y="4672013"/>
            <a:ext cx="2297112" cy="1062037"/>
            <a:chOff x="297" y="1253"/>
            <a:chExt cx="1371" cy="634"/>
          </a:xfrm>
        </p:grpSpPr>
        <p:sp>
          <p:nvSpPr>
            <p:cNvPr id="149538" name="Line 15"/>
            <p:cNvSpPr>
              <a:spLocks noChangeShapeType="1"/>
            </p:cNvSpPr>
            <p:nvPr/>
          </p:nvSpPr>
          <p:spPr bwMode="auto">
            <a:xfrm>
              <a:off x="423" y="1423"/>
              <a:ext cx="405" cy="3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39" name="Line 16"/>
            <p:cNvSpPr>
              <a:spLocks noChangeShapeType="1"/>
            </p:cNvSpPr>
            <p:nvPr/>
          </p:nvSpPr>
          <p:spPr bwMode="auto">
            <a:xfrm flipH="1">
              <a:off x="423" y="1423"/>
              <a:ext cx="405" cy="3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40" name="Rectangle 17"/>
            <p:cNvSpPr>
              <a:spLocks noChangeArrowheads="1"/>
            </p:cNvSpPr>
            <p:nvPr/>
          </p:nvSpPr>
          <p:spPr bwMode="auto">
            <a:xfrm>
              <a:off x="297" y="1271"/>
              <a:ext cx="8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1" name="Rectangle 18"/>
            <p:cNvSpPr>
              <a:spLocks noChangeArrowheads="1"/>
            </p:cNvSpPr>
            <p:nvPr/>
          </p:nvSpPr>
          <p:spPr bwMode="auto">
            <a:xfrm>
              <a:off x="299" y="1677"/>
              <a:ext cx="80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2" name="Rectangle 19"/>
            <p:cNvSpPr>
              <a:spLocks noChangeArrowheads="1"/>
            </p:cNvSpPr>
            <p:nvPr/>
          </p:nvSpPr>
          <p:spPr bwMode="auto">
            <a:xfrm>
              <a:off x="916" y="1335"/>
              <a:ext cx="657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X = A + B 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3" name="Rectangle 20"/>
            <p:cNvSpPr>
              <a:spLocks noChangeArrowheads="1"/>
            </p:cNvSpPr>
            <p:nvPr/>
          </p:nvSpPr>
          <p:spPr bwMode="auto">
            <a:xfrm>
              <a:off x="1569" y="1419"/>
              <a:ext cx="60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4" name="Rectangle 21"/>
            <p:cNvSpPr>
              <a:spLocks noChangeArrowheads="1"/>
            </p:cNvSpPr>
            <p:nvPr/>
          </p:nvSpPr>
          <p:spPr bwMode="auto">
            <a:xfrm>
              <a:off x="1607" y="1253"/>
              <a:ext cx="6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5" name="Rectangle 22"/>
            <p:cNvSpPr>
              <a:spLocks noChangeArrowheads="1"/>
            </p:cNvSpPr>
            <p:nvPr/>
          </p:nvSpPr>
          <p:spPr bwMode="auto">
            <a:xfrm>
              <a:off x="903" y="1705"/>
              <a:ext cx="665" cy="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Y = A - B 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6" name="Rectangle 23"/>
            <p:cNvSpPr>
              <a:spLocks noChangeArrowheads="1"/>
            </p:cNvSpPr>
            <p:nvPr/>
          </p:nvSpPr>
          <p:spPr bwMode="auto">
            <a:xfrm>
              <a:off x="1537" y="1787"/>
              <a:ext cx="61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7" name="Rectangle 24"/>
            <p:cNvSpPr>
              <a:spLocks noChangeArrowheads="1"/>
            </p:cNvSpPr>
            <p:nvPr/>
          </p:nvSpPr>
          <p:spPr bwMode="auto">
            <a:xfrm>
              <a:off x="1583" y="1702"/>
              <a:ext cx="60" cy="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48" name="Freeform 25"/>
            <p:cNvSpPr>
              <a:spLocks/>
            </p:cNvSpPr>
            <p:nvPr/>
          </p:nvSpPr>
          <p:spPr bwMode="auto">
            <a:xfrm>
              <a:off x="429" y="1613"/>
              <a:ext cx="198" cy="184"/>
            </a:xfrm>
            <a:custGeom>
              <a:avLst/>
              <a:gdLst>
                <a:gd name="T0" fmla="*/ 0 w 198"/>
                <a:gd name="T1" fmla="*/ 184 h 184"/>
                <a:gd name="T2" fmla="*/ 198 w 198"/>
                <a:gd name="T3" fmla="*/ 0 h 184"/>
                <a:gd name="T4" fmla="*/ 0 w 198"/>
                <a:gd name="T5" fmla="*/ 184 h 184"/>
                <a:gd name="T6" fmla="*/ 75 w 198"/>
                <a:gd name="T7" fmla="*/ 113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84"/>
                <a:gd name="T14" fmla="*/ 198 w 198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84">
                  <a:moveTo>
                    <a:pt x="0" y="184"/>
                  </a:moveTo>
                  <a:lnTo>
                    <a:pt x="198" y="0"/>
                  </a:lnTo>
                  <a:lnTo>
                    <a:pt x="0" y="184"/>
                  </a:lnTo>
                  <a:lnTo>
                    <a:pt x="75" y="113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49" name="Freeform 26"/>
            <p:cNvSpPr>
              <a:spLocks/>
            </p:cNvSpPr>
            <p:nvPr/>
          </p:nvSpPr>
          <p:spPr bwMode="auto">
            <a:xfrm>
              <a:off x="488" y="1705"/>
              <a:ext cx="40" cy="39"/>
            </a:xfrm>
            <a:custGeom>
              <a:avLst/>
              <a:gdLst>
                <a:gd name="T0" fmla="*/ 0 w 40"/>
                <a:gd name="T1" fmla="*/ 11 h 39"/>
                <a:gd name="T2" fmla="*/ 40 w 40"/>
                <a:gd name="T3" fmla="*/ 0 h 39"/>
                <a:gd name="T4" fmla="*/ 24 w 40"/>
                <a:gd name="T5" fmla="*/ 39 h 39"/>
                <a:gd name="T6" fmla="*/ 0 w 40"/>
                <a:gd name="T7" fmla="*/ 11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9"/>
                <a:gd name="T14" fmla="*/ 40 w 4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9">
                  <a:moveTo>
                    <a:pt x="0" y="11"/>
                  </a:moveTo>
                  <a:lnTo>
                    <a:pt x="40" y="0"/>
                  </a:lnTo>
                  <a:lnTo>
                    <a:pt x="24" y="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50" name="Rectangle 27"/>
            <p:cNvSpPr>
              <a:spLocks noChangeArrowheads="1"/>
            </p:cNvSpPr>
            <p:nvPr/>
          </p:nvSpPr>
          <p:spPr bwMode="auto">
            <a:xfrm rot="-2520000">
              <a:off x="395" y="1607"/>
              <a:ext cx="79" cy="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51" name="Rectangle 28"/>
            <p:cNvSpPr>
              <a:spLocks noChangeArrowheads="1"/>
            </p:cNvSpPr>
            <p:nvPr/>
          </p:nvSpPr>
          <p:spPr bwMode="auto">
            <a:xfrm rot="-2520000">
              <a:off x="478" y="1616"/>
              <a:ext cx="3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52" name="Rectangle 29"/>
            <p:cNvSpPr>
              <a:spLocks noChangeArrowheads="1"/>
            </p:cNvSpPr>
            <p:nvPr/>
          </p:nvSpPr>
          <p:spPr bwMode="auto">
            <a:xfrm rot="-2520000">
              <a:off x="472" y="1545"/>
              <a:ext cx="38" cy="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53" name="Oval 30"/>
            <p:cNvSpPr>
              <a:spLocks noChangeArrowheads="1"/>
            </p:cNvSpPr>
            <p:nvPr/>
          </p:nvSpPr>
          <p:spPr bwMode="auto">
            <a:xfrm>
              <a:off x="398" y="1782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4" name="Oval 31"/>
            <p:cNvSpPr>
              <a:spLocks noChangeArrowheads="1"/>
            </p:cNvSpPr>
            <p:nvPr/>
          </p:nvSpPr>
          <p:spPr bwMode="auto">
            <a:xfrm>
              <a:off x="398" y="1398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5" name="Oval 32"/>
            <p:cNvSpPr>
              <a:spLocks noChangeArrowheads="1"/>
            </p:cNvSpPr>
            <p:nvPr/>
          </p:nvSpPr>
          <p:spPr bwMode="auto">
            <a:xfrm>
              <a:off x="806" y="1396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6" name="Oval 33"/>
            <p:cNvSpPr>
              <a:spLocks noChangeArrowheads="1"/>
            </p:cNvSpPr>
            <p:nvPr/>
          </p:nvSpPr>
          <p:spPr bwMode="auto">
            <a:xfrm>
              <a:off x="806" y="1782"/>
              <a:ext cx="45" cy="4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57" name="Oval 34"/>
            <p:cNvSpPr>
              <a:spLocks noChangeArrowheads="1"/>
            </p:cNvSpPr>
            <p:nvPr/>
          </p:nvSpPr>
          <p:spPr bwMode="auto">
            <a:xfrm>
              <a:off x="600" y="1592"/>
              <a:ext cx="45" cy="45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49515" name="Group 56"/>
          <p:cNvGrpSpPr>
            <a:grpSpLocks/>
          </p:cNvGrpSpPr>
          <p:nvPr/>
        </p:nvGrpSpPr>
        <p:grpSpPr bwMode="auto">
          <a:xfrm>
            <a:off x="5364163" y="4641850"/>
            <a:ext cx="2447925" cy="1039813"/>
            <a:chOff x="3379" y="2640"/>
            <a:chExt cx="1542" cy="655"/>
          </a:xfrm>
        </p:grpSpPr>
        <p:sp>
          <p:nvSpPr>
            <p:cNvPr id="149520" name="Line 36"/>
            <p:cNvSpPr>
              <a:spLocks noChangeShapeType="1"/>
            </p:cNvSpPr>
            <p:nvPr/>
          </p:nvSpPr>
          <p:spPr bwMode="auto">
            <a:xfrm>
              <a:off x="3512" y="2800"/>
              <a:ext cx="427" cy="40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1" name="Line 37"/>
            <p:cNvSpPr>
              <a:spLocks noChangeShapeType="1"/>
            </p:cNvSpPr>
            <p:nvPr/>
          </p:nvSpPr>
          <p:spPr bwMode="auto">
            <a:xfrm flipH="1">
              <a:off x="3512" y="2800"/>
              <a:ext cx="427" cy="40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2" name="Rectangle 38"/>
            <p:cNvSpPr>
              <a:spLocks noChangeArrowheads="1"/>
            </p:cNvSpPr>
            <p:nvPr/>
          </p:nvSpPr>
          <p:spPr bwMode="auto">
            <a:xfrm>
              <a:off x="3379" y="2640"/>
              <a:ext cx="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A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23" name="Rectangle 39"/>
            <p:cNvSpPr>
              <a:spLocks noChangeArrowheads="1"/>
            </p:cNvSpPr>
            <p:nvPr/>
          </p:nvSpPr>
          <p:spPr bwMode="auto">
            <a:xfrm>
              <a:off x="3381" y="3068"/>
              <a:ext cx="8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B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24" name="Rectangle 40"/>
            <p:cNvSpPr>
              <a:spLocks noChangeArrowheads="1"/>
            </p:cNvSpPr>
            <p:nvPr/>
          </p:nvSpPr>
          <p:spPr bwMode="auto">
            <a:xfrm>
              <a:off x="4108" y="2708"/>
              <a:ext cx="54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X = A + B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25" name="Rectangle 43"/>
            <p:cNvSpPr>
              <a:spLocks noChangeArrowheads="1"/>
            </p:cNvSpPr>
            <p:nvPr/>
          </p:nvSpPr>
          <p:spPr bwMode="auto">
            <a:xfrm>
              <a:off x="4019" y="3098"/>
              <a:ext cx="90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Y = (A – B) 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26" name="Rectangle 44"/>
            <p:cNvSpPr>
              <a:spLocks noChangeArrowheads="1"/>
            </p:cNvSpPr>
            <p:nvPr/>
          </p:nvSpPr>
          <p:spPr bwMode="auto">
            <a:xfrm>
              <a:off x="4857" y="3189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27" name="Rectangle 45"/>
            <p:cNvSpPr>
              <a:spLocks noChangeArrowheads="1"/>
            </p:cNvSpPr>
            <p:nvPr/>
          </p:nvSpPr>
          <p:spPr bwMode="auto">
            <a:xfrm>
              <a:off x="4857" y="3085"/>
              <a:ext cx="64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28" name="Freeform 46"/>
            <p:cNvSpPr>
              <a:spLocks/>
            </p:cNvSpPr>
            <p:nvPr/>
          </p:nvSpPr>
          <p:spPr bwMode="auto">
            <a:xfrm>
              <a:off x="3518" y="3001"/>
              <a:ext cx="209" cy="194"/>
            </a:xfrm>
            <a:custGeom>
              <a:avLst/>
              <a:gdLst>
                <a:gd name="T0" fmla="*/ 0 w 198"/>
                <a:gd name="T1" fmla="*/ 367 h 184"/>
                <a:gd name="T2" fmla="*/ 400 w 198"/>
                <a:gd name="T3" fmla="*/ 0 h 184"/>
                <a:gd name="T4" fmla="*/ 0 w 198"/>
                <a:gd name="T5" fmla="*/ 367 h 184"/>
                <a:gd name="T6" fmla="*/ 151 w 198"/>
                <a:gd name="T7" fmla="*/ 224 h 18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8"/>
                <a:gd name="T13" fmla="*/ 0 h 184"/>
                <a:gd name="T14" fmla="*/ 198 w 198"/>
                <a:gd name="T15" fmla="*/ 184 h 18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8" h="184">
                  <a:moveTo>
                    <a:pt x="0" y="184"/>
                  </a:moveTo>
                  <a:lnTo>
                    <a:pt x="198" y="0"/>
                  </a:lnTo>
                  <a:lnTo>
                    <a:pt x="0" y="184"/>
                  </a:lnTo>
                  <a:lnTo>
                    <a:pt x="75" y="113"/>
                  </a:lnTo>
                </a:path>
              </a:pathLst>
            </a:custGeom>
            <a:noFill/>
            <a:ln w="31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29" name="Freeform 47"/>
            <p:cNvSpPr>
              <a:spLocks/>
            </p:cNvSpPr>
            <p:nvPr/>
          </p:nvSpPr>
          <p:spPr bwMode="auto">
            <a:xfrm rot="5400000">
              <a:off x="3803" y="3075"/>
              <a:ext cx="42" cy="41"/>
            </a:xfrm>
            <a:custGeom>
              <a:avLst/>
              <a:gdLst>
                <a:gd name="T0" fmla="*/ 0 w 40"/>
                <a:gd name="T1" fmla="*/ 24 h 39"/>
                <a:gd name="T2" fmla="*/ 74 w 40"/>
                <a:gd name="T3" fmla="*/ 0 h 39"/>
                <a:gd name="T4" fmla="*/ 43 w 40"/>
                <a:gd name="T5" fmla="*/ 74 h 39"/>
                <a:gd name="T6" fmla="*/ 0 w 40"/>
                <a:gd name="T7" fmla="*/ 24 h 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0"/>
                <a:gd name="T13" fmla="*/ 0 h 39"/>
                <a:gd name="T14" fmla="*/ 40 w 40"/>
                <a:gd name="T15" fmla="*/ 39 h 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0" h="39">
                  <a:moveTo>
                    <a:pt x="0" y="11"/>
                  </a:moveTo>
                  <a:lnTo>
                    <a:pt x="40" y="0"/>
                  </a:lnTo>
                  <a:lnTo>
                    <a:pt x="24" y="3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49530" name="Rectangle 48"/>
            <p:cNvSpPr>
              <a:spLocks noChangeArrowheads="1"/>
            </p:cNvSpPr>
            <p:nvPr/>
          </p:nvSpPr>
          <p:spPr bwMode="auto">
            <a:xfrm rot="2880000">
              <a:off x="3733" y="3094"/>
              <a:ext cx="84" cy="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1100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31" name="Rectangle 49"/>
            <p:cNvSpPr>
              <a:spLocks noChangeArrowheads="1"/>
            </p:cNvSpPr>
            <p:nvPr/>
          </p:nvSpPr>
          <p:spPr bwMode="auto">
            <a:xfrm rot="2880000">
              <a:off x="3753" y="3175"/>
              <a:ext cx="4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chemeClr val="accent2"/>
                  </a:solidFill>
                  <a:latin typeface="Times New Roman" pitchFamily="18" charset="0"/>
                </a:rPr>
                <a:t>N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32" name="Rectangle 50"/>
            <p:cNvSpPr>
              <a:spLocks noChangeArrowheads="1"/>
            </p:cNvSpPr>
            <p:nvPr/>
          </p:nvSpPr>
          <p:spPr bwMode="auto">
            <a:xfrm rot="2880000">
              <a:off x="3824" y="3135"/>
              <a:ext cx="40" cy="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sz="700">
                  <a:solidFill>
                    <a:schemeClr val="accent2"/>
                  </a:solidFill>
                  <a:latin typeface="Times New Roman" pitchFamily="18" charset="0"/>
                </a:rPr>
                <a:t>K</a:t>
              </a: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149533" name="Oval 51"/>
            <p:cNvSpPr>
              <a:spLocks noChangeArrowheads="1"/>
            </p:cNvSpPr>
            <p:nvPr/>
          </p:nvSpPr>
          <p:spPr bwMode="auto">
            <a:xfrm>
              <a:off x="3486" y="3179"/>
              <a:ext cx="47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4" name="Oval 52"/>
            <p:cNvSpPr>
              <a:spLocks noChangeArrowheads="1"/>
            </p:cNvSpPr>
            <p:nvPr/>
          </p:nvSpPr>
          <p:spPr bwMode="auto">
            <a:xfrm>
              <a:off x="3486" y="2774"/>
              <a:ext cx="47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5" name="Oval 53"/>
            <p:cNvSpPr>
              <a:spLocks noChangeArrowheads="1"/>
            </p:cNvSpPr>
            <p:nvPr/>
          </p:nvSpPr>
          <p:spPr bwMode="auto">
            <a:xfrm>
              <a:off x="3916" y="2772"/>
              <a:ext cx="48" cy="47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6" name="Oval 54"/>
            <p:cNvSpPr>
              <a:spLocks noChangeArrowheads="1"/>
            </p:cNvSpPr>
            <p:nvPr/>
          </p:nvSpPr>
          <p:spPr bwMode="auto">
            <a:xfrm>
              <a:off x="3916" y="3179"/>
              <a:ext cx="48" cy="4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9537" name="Oval 55"/>
            <p:cNvSpPr>
              <a:spLocks noChangeArrowheads="1"/>
            </p:cNvSpPr>
            <p:nvPr/>
          </p:nvSpPr>
          <p:spPr bwMode="auto">
            <a:xfrm>
              <a:off x="3699" y="2979"/>
              <a:ext cx="47" cy="47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9516" name="Line 57"/>
          <p:cNvSpPr>
            <a:spLocks noChangeShapeType="1"/>
          </p:cNvSpPr>
          <p:nvPr/>
        </p:nvSpPr>
        <p:spPr bwMode="auto">
          <a:xfrm>
            <a:off x="4500563" y="1052513"/>
            <a:ext cx="0" cy="50403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9517" name="Rectangle 6"/>
          <p:cNvSpPr>
            <a:spLocks noChangeArrowheads="1"/>
          </p:cNvSpPr>
          <p:nvPr/>
        </p:nvSpPr>
        <p:spPr bwMode="auto">
          <a:xfrm>
            <a:off x="1873250" y="1557338"/>
            <a:ext cx="5345113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b="1">
                <a:solidFill>
                  <a:schemeClr val="accent2"/>
                </a:solidFill>
              </a:rPr>
              <a:t>1. Порядок  следования  входных  отсчетов: </a:t>
            </a:r>
          </a:p>
        </p:txBody>
      </p:sp>
      <p:sp>
        <p:nvSpPr>
          <p:cNvPr id="149518" name="Rectangle 7"/>
          <p:cNvSpPr>
            <a:spLocks noChangeArrowheads="1"/>
          </p:cNvSpPr>
          <p:nvPr/>
        </p:nvSpPr>
        <p:spPr bwMode="auto">
          <a:xfrm>
            <a:off x="1835150" y="2838450"/>
            <a:ext cx="55403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b="1">
                <a:solidFill>
                  <a:schemeClr val="accent2"/>
                </a:solidFill>
              </a:rPr>
              <a:t>2. Порядок  следования  выходных  отсчетов: </a:t>
            </a:r>
          </a:p>
        </p:txBody>
      </p:sp>
      <p:sp>
        <p:nvSpPr>
          <p:cNvPr id="149519" name="Rectangle 12"/>
          <p:cNvSpPr>
            <a:spLocks noChangeArrowheads="1"/>
          </p:cNvSpPr>
          <p:nvPr/>
        </p:nvSpPr>
        <p:spPr bwMode="auto">
          <a:xfrm>
            <a:off x="2411413" y="4064000"/>
            <a:ext cx="381635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 b="1">
                <a:solidFill>
                  <a:schemeClr val="accent2"/>
                </a:solidFill>
              </a:rPr>
              <a:t>3. Базовая операция “бабочка”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Вычисление обратного ДПФ по алгоритму прямого </a:t>
            </a:r>
          </a:p>
        </p:txBody>
      </p:sp>
      <p:sp>
        <p:nvSpPr>
          <p:cNvPr id="9728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887AFBE1-64F6-45EA-87AF-11EF9B87FD31}" type="slidenum">
              <a:rPr lang="ru-RU" smtClean="0"/>
              <a:pPr/>
              <a:t>19</a:t>
            </a:fld>
            <a:endParaRPr lang="ru-RU" dirty="0" smtClean="0"/>
          </a:p>
        </p:txBody>
      </p:sp>
      <p:sp>
        <p:nvSpPr>
          <p:cNvPr id="97287" name="Rectangle 5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7282" name="Object 4"/>
          <p:cNvGraphicFramePr>
            <a:graphicFrameLocks noChangeAspect="1"/>
          </p:cNvGraphicFramePr>
          <p:nvPr/>
        </p:nvGraphicFramePr>
        <p:xfrm>
          <a:off x="1979613" y="1374775"/>
          <a:ext cx="3024187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79" name="Equation" r:id="rId3" imgW="1562040" imgH="431640" progId="Equation.DSMT4">
                  <p:embed/>
                </p:oleObj>
              </mc:Choice>
              <mc:Fallback>
                <p:oleObj name="Equation" r:id="rId3" imgW="1562040" imgH="431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1374775"/>
                        <a:ext cx="3024187" cy="83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Text Box 7"/>
          <p:cNvSpPr txBox="1">
            <a:spLocks noChangeArrowheads="1"/>
          </p:cNvSpPr>
          <p:nvPr/>
        </p:nvSpPr>
        <p:spPr bwMode="auto">
          <a:xfrm>
            <a:off x="5148263" y="1584325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- обратное ДПФ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0" y="3062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7283" name="Object 8"/>
          <p:cNvGraphicFramePr>
            <a:graphicFrameLocks noChangeAspect="1"/>
          </p:cNvGraphicFramePr>
          <p:nvPr/>
        </p:nvGraphicFramePr>
        <p:xfrm>
          <a:off x="900113" y="2889250"/>
          <a:ext cx="3665537" cy="1116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0" name="Equation" r:id="rId5" imgW="2158920" imgH="660240" progId="Equation.DSMT4">
                  <p:embed/>
                </p:oleObj>
              </mc:Choice>
              <mc:Fallback>
                <p:oleObj name="Equation" r:id="rId5" imgW="2158920" imgH="660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889250"/>
                        <a:ext cx="3665537" cy="1116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0" name="Text Box 11"/>
          <p:cNvSpPr txBox="1">
            <a:spLocks noChangeArrowheads="1"/>
          </p:cNvSpPr>
          <p:nvPr/>
        </p:nvSpPr>
        <p:spPr bwMode="auto">
          <a:xfrm>
            <a:off x="4716463" y="3217863"/>
            <a:ext cx="403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* - знак комплексного сопряжения</a:t>
            </a:r>
          </a:p>
        </p:txBody>
      </p:sp>
      <p:sp>
        <p:nvSpPr>
          <p:cNvPr id="97291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7284" name="Object 12"/>
          <p:cNvGraphicFramePr>
            <a:graphicFrameLocks noChangeAspect="1"/>
          </p:cNvGraphicFramePr>
          <p:nvPr/>
        </p:nvGraphicFramePr>
        <p:xfrm>
          <a:off x="2339975" y="4525963"/>
          <a:ext cx="30956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581" name="Equation" r:id="rId7" imgW="1714320" imgH="431640" progId="Equation.DSMT4">
                  <p:embed/>
                </p:oleObj>
              </mc:Choice>
              <mc:Fallback>
                <p:oleObj name="Equation" r:id="rId7" imgW="1714320" imgH="4316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525963"/>
                        <a:ext cx="3095625" cy="774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92" name="Rectangle 14"/>
          <p:cNvSpPr>
            <a:spLocks noChangeArrowheads="1"/>
          </p:cNvSpPr>
          <p:nvPr/>
        </p:nvSpPr>
        <p:spPr bwMode="auto">
          <a:xfrm>
            <a:off x="0" y="366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7293" name="Text Box 15"/>
          <p:cNvSpPr txBox="1">
            <a:spLocks noChangeArrowheads="1"/>
          </p:cNvSpPr>
          <p:nvPr/>
        </p:nvSpPr>
        <p:spPr bwMode="auto">
          <a:xfrm>
            <a:off x="790575" y="4546600"/>
            <a:ext cx="2089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Тогда:</a:t>
            </a:r>
          </a:p>
        </p:txBody>
      </p:sp>
      <p:sp>
        <p:nvSpPr>
          <p:cNvPr id="97294" name="Text Box 17"/>
          <p:cNvSpPr txBox="1">
            <a:spLocks noChangeArrowheads="1"/>
          </p:cNvSpPr>
          <p:nvPr/>
        </p:nvSpPr>
        <p:spPr bwMode="auto">
          <a:xfrm>
            <a:off x="585788" y="5675313"/>
            <a:ext cx="79581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Т.о. можно использовать алгоритмы БПФ для вычисления ДПФ и ОДПФ</a:t>
            </a:r>
          </a:p>
        </p:txBody>
      </p:sp>
      <p:sp>
        <p:nvSpPr>
          <p:cNvPr id="97295" name="Text Box 19"/>
          <p:cNvSpPr txBox="1">
            <a:spLocks noChangeArrowheads="1"/>
          </p:cNvSpPr>
          <p:nvPr/>
        </p:nvSpPr>
        <p:spPr bwMode="auto">
          <a:xfrm>
            <a:off x="790575" y="836613"/>
            <a:ext cx="759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Обратное ДПФ </a:t>
            </a:r>
            <a:r>
              <a:rPr lang="en-US">
                <a:solidFill>
                  <a:schemeClr val="accent2"/>
                </a:solidFill>
              </a:rPr>
              <a:t>{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x(n)</a:t>
            </a:r>
            <a:r>
              <a:rPr lang="en-US">
                <a:solidFill>
                  <a:schemeClr val="accent2"/>
                </a:solidFill>
              </a:rPr>
              <a:t>} </a:t>
            </a:r>
            <a:r>
              <a:rPr lang="ru-RU">
                <a:solidFill>
                  <a:schemeClr val="accent2"/>
                </a:solidFill>
              </a:rPr>
              <a:t>для последовательности </a:t>
            </a:r>
            <a:r>
              <a:rPr lang="en-US">
                <a:solidFill>
                  <a:schemeClr val="accent2"/>
                </a:solidFill>
              </a:rPr>
              <a:t>{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k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>
                <a:solidFill>
                  <a:schemeClr val="accent2"/>
                </a:solidFill>
              </a:rPr>
              <a:t>},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k=0,1,…,N-1</a:t>
            </a:r>
            <a:endParaRPr lang="ru-RU" i="1">
              <a:solidFill>
                <a:schemeClr val="accent2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96850"/>
            <a:ext cx="8784975" cy="346075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/>
              <a:t>Литература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700808"/>
            <a:ext cx="8496300" cy="3456236"/>
          </a:xfrm>
        </p:spPr>
        <p:txBody>
          <a:bodyPr>
            <a:normAutofit/>
          </a:bodyPr>
          <a:lstStyle/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err="1" smtClean="0"/>
              <a:t>А.Б.Сергиенко</a:t>
            </a:r>
            <a:r>
              <a:rPr lang="ru-RU" sz="1700" dirty="0" smtClean="0"/>
              <a:t>. Цифровая обработка сигналов. – СПб.: Питер, 2003 г.</a:t>
            </a:r>
          </a:p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err="1" smtClean="0"/>
              <a:t>Лайонс</a:t>
            </a:r>
            <a:r>
              <a:rPr lang="ru-RU" sz="1700" dirty="0" smtClean="0"/>
              <a:t> Р. Цифровая обработка сигналов. пер. с англ. под ред. </a:t>
            </a:r>
            <a:r>
              <a:rPr lang="ru-RU" sz="1700" dirty="0" err="1" smtClean="0"/>
              <a:t>Бритова</a:t>
            </a:r>
            <a:r>
              <a:rPr lang="ru-RU" sz="1700" dirty="0" smtClean="0"/>
              <a:t> А.А. – М.: Бином, 2006.</a:t>
            </a:r>
          </a:p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err="1" smtClean="0"/>
              <a:t>Айфичер</a:t>
            </a:r>
            <a:r>
              <a:rPr lang="ru-RU" sz="1700" dirty="0" smtClean="0"/>
              <a:t> Э.С, </a:t>
            </a:r>
            <a:r>
              <a:rPr lang="ru-RU" sz="1700" dirty="0" err="1" smtClean="0"/>
              <a:t>Джервис</a:t>
            </a:r>
            <a:r>
              <a:rPr lang="ru-RU" sz="1700" dirty="0" smtClean="0"/>
              <a:t> Б.У. Цифровая обработка сигналов: практический подход, 2-е издание .Пер. с англ. – М.: Издательский дом «Вильямс», 2004</a:t>
            </a:r>
          </a:p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err="1" smtClean="0"/>
              <a:t>Рабинер</a:t>
            </a:r>
            <a:r>
              <a:rPr lang="ru-RU" sz="1700" dirty="0" smtClean="0"/>
              <a:t> Л., </a:t>
            </a:r>
            <a:r>
              <a:rPr lang="ru-RU" sz="1700" dirty="0" err="1" smtClean="0"/>
              <a:t>Гоулд</a:t>
            </a:r>
            <a:r>
              <a:rPr lang="ru-RU" sz="1700" dirty="0" smtClean="0"/>
              <a:t> Б.. Теория и применение цифровой обработки сигналов. /пер. с англ. – Мир, 1978</a:t>
            </a:r>
            <a:endParaRPr lang="en-US" sz="1700" dirty="0" smtClean="0"/>
          </a:p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err="1" smtClean="0"/>
              <a:t>Блейхут</a:t>
            </a:r>
            <a:r>
              <a:rPr lang="ru-RU" sz="1700" dirty="0" smtClean="0"/>
              <a:t> Р. Быстрые алгоритмы цифровой обработки сигналов, М., Мир, 1989</a:t>
            </a:r>
            <a:endParaRPr lang="en-US" sz="1700" dirty="0" smtClean="0"/>
          </a:p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smtClean="0"/>
              <a:t>С.Л. </a:t>
            </a:r>
            <a:r>
              <a:rPr lang="ru-RU" sz="1700" dirty="0" err="1" smtClean="0"/>
              <a:t>Марпл-мл</a:t>
            </a:r>
            <a:r>
              <a:rPr lang="ru-RU" sz="1700" dirty="0" smtClean="0"/>
              <a:t>.</a:t>
            </a:r>
            <a:r>
              <a:rPr lang="en-US" sz="1700" dirty="0" smtClean="0"/>
              <a:t> </a:t>
            </a:r>
            <a:r>
              <a:rPr lang="ru-RU" sz="1700" dirty="0" smtClean="0"/>
              <a:t>Цифровой </a:t>
            </a:r>
            <a:r>
              <a:rPr lang="ru-RU" sz="1700" dirty="0" err="1" smtClean="0"/>
              <a:t>спектральный</a:t>
            </a:r>
            <a:r>
              <a:rPr lang="ru-RU" sz="1700" dirty="0" smtClean="0"/>
              <a:t> анализ и его приложения</a:t>
            </a:r>
          </a:p>
          <a:p>
            <a:pPr marL="531813" indent="-531813" defTabSz="912813" eaLnBrk="1" hangingPunct="1">
              <a:lnSpc>
                <a:spcPct val="80000"/>
              </a:lnSpc>
              <a:buFontTx/>
              <a:buAutoNum type="arabicPeriod"/>
            </a:pPr>
            <a:endParaRPr lang="en-US" sz="1700" dirty="0" smtClean="0"/>
          </a:p>
        </p:txBody>
      </p:sp>
      <p:sp>
        <p:nvSpPr>
          <p:cNvPr id="1157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813"/>
            <a:r>
              <a:rPr lang="ru-RU" dirty="0" smtClean="0"/>
              <a:t>Анализ и синтез цифровых устройств. Слайд  </a:t>
            </a:r>
            <a:fld id="{08C3F48D-74F7-4E03-A7FE-95F5CD27DF30}" type="slidenum">
              <a:rPr lang="ru-RU" smtClean="0"/>
              <a:pPr defTabSz="912813"/>
              <a:t>2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Алгоритмы БПФ по основанию 4</a:t>
            </a:r>
          </a:p>
        </p:txBody>
      </p:sp>
      <p:sp>
        <p:nvSpPr>
          <p:cNvPr id="98310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eaLnBrk="1" hangingPunct="1">
              <a:buFontTx/>
              <a:buNone/>
            </a:pPr>
            <a:r>
              <a:rPr lang="ru-RU" sz="1600" b="1" smtClean="0"/>
              <a:t>По аналогии с основанием 2 можно построить алгоритмы БПФ по основанию 4.</a:t>
            </a:r>
          </a:p>
          <a:p>
            <a:pPr marL="342900" indent="-342900" eaLnBrk="1" hangingPunct="1">
              <a:buFontTx/>
              <a:buNone/>
            </a:pPr>
            <a:r>
              <a:rPr lang="ru-RU" sz="1600" b="1" smtClean="0"/>
              <a:t>ДПФ размерности 4 не требует операций комплексного умножения, так </a:t>
            </a:r>
          </a:p>
          <a:p>
            <a:pPr marL="342900" indent="-342900" eaLnBrk="1" hangingPunct="1">
              <a:lnSpc>
                <a:spcPct val="70000"/>
              </a:lnSpc>
              <a:buFontTx/>
              <a:buNone/>
            </a:pPr>
            <a:endParaRPr lang="ru-RU" sz="1600" b="1" smtClean="0"/>
          </a:p>
          <a:p>
            <a:pPr marL="342900" indent="-342900" eaLnBrk="1" hangingPunct="1">
              <a:buFontTx/>
              <a:buNone/>
            </a:pPr>
            <a:r>
              <a:rPr lang="ru-RU" sz="1600" b="1" smtClean="0"/>
              <a:t>как умножение на			выполняется перестановкой </a:t>
            </a:r>
            <a:r>
              <a:rPr lang="en-US" sz="1600" b="1" smtClean="0"/>
              <a:t> </a:t>
            </a:r>
            <a:r>
              <a:rPr lang="ru-RU" sz="1600" b="1" smtClean="0"/>
              <a:t>реальной и мнимой компонент</a:t>
            </a:r>
            <a:endParaRPr lang="en-US" sz="1600" b="1" smtClean="0"/>
          </a:p>
          <a:p>
            <a:pPr marL="342900" indent="-342900" eaLnBrk="1" hangingPunct="1">
              <a:buFontTx/>
              <a:buNone/>
            </a:pPr>
            <a:endParaRPr lang="en-US" sz="1600" b="1" smtClean="0"/>
          </a:p>
          <a:p>
            <a:pPr marL="342900" indent="-342900" eaLnBrk="1" hangingPunct="1">
              <a:buFontTx/>
              <a:buNone/>
            </a:pPr>
            <a:endParaRPr lang="en-US" sz="1600" b="1" smtClean="0"/>
          </a:p>
          <a:p>
            <a:pPr marL="342900" indent="-342900" eaLnBrk="1" hangingPunct="1">
              <a:buFontTx/>
              <a:buNone/>
            </a:pPr>
            <a:endParaRPr lang="en-US" sz="1600" b="1" smtClean="0"/>
          </a:p>
          <a:p>
            <a:pPr marL="342900" indent="-342900" eaLnBrk="1" hangingPunct="1">
              <a:buFontTx/>
              <a:buNone/>
            </a:pPr>
            <a:endParaRPr lang="en-US" sz="1600" b="1" smtClean="0"/>
          </a:p>
          <a:p>
            <a:pPr marL="342900" indent="-342900" eaLnBrk="1" hangingPunct="1">
              <a:buFontTx/>
              <a:buNone/>
            </a:pPr>
            <a:endParaRPr lang="en-US" sz="1600" b="1" smtClean="0"/>
          </a:p>
          <a:p>
            <a:pPr marL="342900" indent="-342900" eaLnBrk="1" hangingPunct="1">
              <a:buFontTx/>
              <a:buNone/>
            </a:pPr>
            <a:endParaRPr lang="en-US" sz="1800" b="1" smtClean="0"/>
          </a:p>
          <a:p>
            <a:pPr marL="342900" indent="-342900" eaLnBrk="1" hangingPunct="1">
              <a:buFontTx/>
              <a:buNone/>
            </a:pPr>
            <a:endParaRPr lang="en-US" sz="1800" b="1" smtClean="0"/>
          </a:p>
          <a:p>
            <a:pPr marL="342900" indent="-342900" eaLnBrk="1" hangingPunct="1">
              <a:buFontTx/>
              <a:buNone/>
            </a:pPr>
            <a:endParaRPr lang="en-US" sz="1800" b="1" smtClean="0"/>
          </a:p>
          <a:p>
            <a:pPr marL="342900" indent="-342900" eaLnBrk="1" hangingPunct="1">
              <a:buFontTx/>
              <a:buNone/>
            </a:pPr>
            <a:endParaRPr lang="en-US" sz="1800" b="1" smtClean="0"/>
          </a:p>
          <a:p>
            <a:pPr marL="342900" indent="-342900" eaLnBrk="1" hangingPunct="1">
              <a:buFontTx/>
              <a:buNone/>
            </a:pPr>
            <a:endParaRPr lang="ru-RU" sz="1600" b="1" smtClean="0"/>
          </a:p>
          <a:p>
            <a:pPr marL="342900" indent="-342900" eaLnBrk="1" hangingPunct="1">
              <a:buFontTx/>
              <a:buNone/>
            </a:pPr>
            <a:r>
              <a:rPr lang="ru-RU" sz="1600" b="1" smtClean="0"/>
              <a:t>Выигрыш по количеству операций комплексного умножения по сравнению с алгоритмом БПФ по основанию 2 около  25%.</a:t>
            </a:r>
          </a:p>
        </p:txBody>
      </p:sp>
      <p:sp>
        <p:nvSpPr>
          <p:cNvPr id="9830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AF14BA22-A68F-4795-85AB-FD96AEE463CD}" type="slidenum">
              <a:rPr lang="ru-RU" smtClean="0"/>
              <a:pPr/>
              <a:t>20</a:t>
            </a:fld>
            <a:endParaRPr lang="ru-RU" dirty="0" smtClean="0"/>
          </a:p>
        </p:txBody>
      </p:sp>
      <p:grpSp>
        <p:nvGrpSpPr>
          <p:cNvPr id="98311" name="Group 4"/>
          <p:cNvGrpSpPr>
            <a:grpSpLocks noChangeAspect="1"/>
          </p:cNvGrpSpPr>
          <p:nvPr/>
        </p:nvGrpSpPr>
        <p:grpSpPr bwMode="auto">
          <a:xfrm>
            <a:off x="785813" y="2203450"/>
            <a:ext cx="7602537" cy="2954338"/>
            <a:chOff x="1195" y="898"/>
            <a:chExt cx="10080" cy="4860"/>
          </a:xfrm>
        </p:grpSpPr>
        <p:sp>
          <p:nvSpPr>
            <p:cNvPr id="98312" name="AutoShape 5"/>
            <p:cNvSpPr>
              <a:spLocks noChangeAspect="1" noChangeArrowheads="1"/>
            </p:cNvSpPr>
            <p:nvPr/>
          </p:nvSpPr>
          <p:spPr bwMode="auto">
            <a:xfrm>
              <a:off x="1195" y="898"/>
              <a:ext cx="10080" cy="48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3" name="Oval 6"/>
            <p:cNvSpPr>
              <a:spLocks noChangeArrowheads="1"/>
            </p:cNvSpPr>
            <p:nvPr/>
          </p:nvSpPr>
          <p:spPr bwMode="auto">
            <a:xfrm>
              <a:off x="2274" y="1438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4" name="Oval 7"/>
            <p:cNvSpPr>
              <a:spLocks noChangeArrowheads="1"/>
            </p:cNvSpPr>
            <p:nvPr/>
          </p:nvSpPr>
          <p:spPr bwMode="auto">
            <a:xfrm>
              <a:off x="2274" y="221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5" name="Oval 8"/>
            <p:cNvSpPr>
              <a:spLocks noChangeArrowheads="1"/>
            </p:cNvSpPr>
            <p:nvPr/>
          </p:nvSpPr>
          <p:spPr bwMode="auto">
            <a:xfrm>
              <a:off x="2274" y="299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6" name="Oval 9"/>
            <p:cNvSpPr>
              <a:spLocks noChangeArrowheads="1"/>
            </p:cNvSpPr>
            <p:nvPr/>
          </p:nvSpPr>
          <p:spPr bwMode="auto">
            <a:xfrm>
              <a:off x="2274" y="3778"/>
              <a:ext cx="182" cy="177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7" name="Oval 10"/>
            <p:cNvSpPr>
              <a:spLocks noChangeArrowheads="1"/>
            </p:cNvSpPr>
            <p:nvPr/>
          </p:nvSpPr>
          <p:spPr bwMode="auto">
            <a:xfrm>
              <a:off x="5156" y="1438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8" name="Oval 11"/>
            <p:cNvSpPr>
              <a:spLocks noChangeArrowheads="1"/>
            </p:cNvSpPr>
            <p:nvPr/>
          </p:nvSpPr>
          <p:spPr bwMode="auto">
            <a:xfrm>
              <a:off x="5156" y="221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19" name="Oval 12"/>
            <p:cNvSpPr>
              <a:spLocks noChangeArrowheads="1"/>
            </p:cNvSpPr>
            <p:nvPr/>
          </p:nvSpPr>
          <p:spPr bwMode="auto">
            <a:xfrm>
              <a:off x="5156" y="2996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0" name="Oval 13"/>
            <p:cNvSpPr>
              <a:spLocks noChangeArrowheads="1"/>
            </p:cNvSpPr>
            <p:nvPr/>
          </p:nvSpPr>
          <p:spPr bwMode="auto">
            <a:xfrm>
              <a:off x="5156" y="3778"/>
              <a:ext cx="182" cy="1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1" name="Line 14"/>
            <p:cNvSpPr>
              <a:spLocks noChangeShapeType="1"/>
            </p:cNvSpPr>
            <p:nvPr/>
          </p:nvSpPr>
          <p:spPr bwMode="auto">
            <a:xfrm flipV="1">
              <a:off x="2455" y="1618"/>
              <a:ext cx="2700" cy="21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2" name="Line 15"/>
            <p:cNvSpPr>
              <a:spLocks noChangeShapeType="1"/>
            </p:cNvSpPr>
            <p:nvPr/>
          </p:nvSpPr>
          <p:spPr bwMode="auto">
            <a:xfrm flipV="1">
              <a:off x="2455" y="2338"/>
              <a:ext cx="270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3" name="Line 16"/>
            <p:cNvSpPr>
              <a:spLocks noChangeShapeType="1"/>
            </p:cNvSpPr>
            <p:nvPr/>
          </p:nvSpPr>
          <p:spPr bwMode="auto">
            <a:xfrm>
              <a:off x="2455" y="2338"/>
              <a:ext cx="2700" cy="7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4" name="Line 17"/>
            <p:cNvSpPr>
              <a:spLocks noChangeShapeType="1"/>
            </p:cNvSpPr>
            <p:nvPr/>
          </p:nvSpPr>
          <p:spPr bwMode="auto">
            <a:xfrm>
              <a:off x="2455" y="1618"/>
              <a:ext cx="2700" cy="21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5" name="Oval 18"/>
            <p:cNvSpPr>
              <a:spLocks noChangeArrowheads="1"/>
            </p:cNvSpPr>
            <p:nvPr/>
          </p:nvSpPr>
          <p:spPr bwMode="auto">
            <a:xfrm>
              <a:off x="3715" y="2608"/>
              <a:ext cx="180" cy="180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26" name="Text Box 19"/>
            <p:cNvSpPr txBox="1">
              <a:spLocks noChangeArrowheads="1"/>
            </p:cNvSpPr>
            <p:nvPr/>
          </p:nvSpPr>
          <p:spPr bwMode="auto">
            <a:xfrm>
              <a:off x="1376" y="1211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27" name="Text Box 20"/>
            <p:cNvSpPr txBox="1">
              <a:spLocks noChangeArrowheads="1"/>
            </p:cNvSpPr>
            <p:nvPr/>
          </p:nvSpPr>
          <p:spPr bwMode="auto">
            <a:xfrm>
              <a:off x="1376" y="1979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28" name="Text Box 21"/>
            <p:cNvSpPr txBox="1">
              <a:spLocks noChangeArrowheads="1"/>
            </p:cNvSpPr>
            <p:nvPr/>
          </p:nvSpPr>
          <p:spPr bwMode="auto">
            <a:xfrm>
              <a:off x="1376" y="2697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29" name="Text Box 22"/>
            <p:cNvSpPr txBox="1">
              <a:spLocks noChangeArrowheads="1"/>
            </p:cNvSpPr>
            <p:nvPr/>
          </p:nvSpPr>
          <p:spPr bwMode="auto">
            <a:xfrm>
              <a:off x="1376" y="3598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30" name="Text Box 23"/>
            <p:cNvSpPr txBox="1">
              <a:spLocks noChangeArrowheads="1"/>
            </p:cNvSpPr>
            <p:nvPr/>
          </p:nvSpPr>
          <p:spPr bwMode="auto">
            <a:xfrm>
              <a:off x="5514" y="1258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31" name="Text Box 24"/>
            <p:cNvSpPr txBox="1">
              <a:spLocks noChangeArrowheads="1"/>
            </p:cNvSpPr>
            <p:nvPr/>
          </p:nvSpPr>
          <p:spPr bwMode="auto">
            <a:xfrm>
              <a:off x="5514" y="1979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32" name="Text Box 25"/>
            <p:cNvSpPr txBox="1">
              <a:spLocks noChangeArrowheads="1"/>
            </p:cNvSpPr>
            <p:nvPr/>
          </p:nvSpPr>
          <p:spPr bwMode="auto">
            <a:xfrm>
              <a:off x="5514" y="2697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33" name="Text Box 26"/>
            <p:cNvSpPr txBox="1">
              <a:spLocks noChangeArrowheads="1"/>
            </p:cNvSpPr>
            <p:nvPr/>
          </p:nvSpPr>
          <p:spPr bwMode="auto">
            <a:xfrm>
              <a:off x="5514" y="3598"/>
              <a:ext cx="1" cy="45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98334" name="AutoShape 27"/>
            <p:cNvSpPr>
              <a:spLocks noChangeArrowheads="1"/>
            </p:cNvSpPr>
            <p:nvPr/>
          </p:nvSpPr>
          <p:spPr bwMode="auto">
            <a:xfrm rot="3107338">
              <a:off x="2725" y="3418"/>
              <a:ext cx="18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35" name="AutoShape 28"/>
            <p:cNvSpPr>
              <a:spLocks noChangeArrowheads="1"/>
            </p:cNvSpPr>
            <p:nvPr/>
          </p:nvSpPr>
          <p:spPr bwMode="auto">
            <a:xfrm rot="4794646">
              <a:off x="2770" y="2848"/>
              <a:ext cx="18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36" name="AutoShape 29"/>
            <p:cNvSpPr>
              <a:spLocks noChangeArrowheads="1"/>
            </p:cNvSpPr>
            <p:nvPr/>
          </p:nvSpPr>
          <p:spPr bwMode="auto">
            <a:xfrm rot="7022351">
              <a:off x="2755" y="2353"/>
              <a:ext cx="180" cy="180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8337" name="Text Box 30"/>
            <p:cNvSpPr txBox="1">
              <a:spLocks noChangeArrowheads="1"/>
            </p:cNvSpPr>
            <p:nvPr/>
          </p:nvSpPr>
          <p:spPr bwMode="auto">
            <a:xfrm>
              <a:off x="7315" y="1438"/>
              <a:ext cx="2880" cy="27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b="1"/>
                <a:t>3 </a:t>
              </a:r>
              <a:r>
                <a:rPr lang="ru-RU" b="1"/>
                <a:t>комплексных умножения</a:t>
              </a:r>
            </a:p>
            <a:p>
              <a:endParaRPr lang="ru-RU" b="1"/>
            </a:p>
            <a:p>
              <a:r>
                <a:rPr lang="ru-RU" b="1"/>
                <a:t>12 комплексных сложений</a:t>
              </a:r>
              <a:endParaRPr lang="ru-RU"/>
            </a:p>
          </p:txBody>
        </p:sp>
        <p:sp>
          <p:nvSpPr>
            <p:cNvPr id="98338" name="Text Box 31"/>
            <p:cNvSpPr txBox="1">
              <a:spLocks noChangeArrowheads="1"/>
            </p:cNvSpPr>
            <p:nvPr/>
          </p:nvSpPr>
          <p:spPr bwMode="auto">
            <a:xfrm>
              <a:off x="1555" y="4498"/>
              <a:ext cx="9540" cy="108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ru-RU"/>
                <a:t>Операция «бабочка» по основанию 4 с прореживанием по времени</a:t>
              </a:r>
            </a:p>
          </p:txBody>
        </p:sp>
      </p:grpSp>
      <p:graphicFrame>
        <p:nvGraphicFramePr>
          <p:cNvPr id="98306" name="Object 32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4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07" name="Object 33"/>
          <p:cNvGraphicFramePr>
            <a:graphicFrameLocks noChangeAspect="1"/>
          </p:cNvGraphicFramePr>
          <p:nvPr/>
        </p:nvGraphicFramePr>
        <p:xfrm>
          <a:off x="2311400" y="1341438"/>
          <a:ext cx="1668463" cy="649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05" name="Equation" r:id="rId5" imgW="1079280" imgH="431640" progId="Equation.DSMT4">
                  <p:embed/>
                </p:oleObj>
              </mc:Choice>
              <mc:Fallback>
                <p:oleObj name="Equation" r:id="rId5" imgW="1079280" imgH="431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1400" y="1341438"/>
                        <a:ext cx="1668463" cy="649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 БПФ по основанию 4 размерности 16</a:t>
            </a:r>
          </a:p>
        </p:txBody>
      </p:sp>
      <p:sp>
        <p:nvSpPr>
          <p:cNvPr id="150530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C0CBC623-8383-4DC7-8307-210225FF86E5}" type="slidenum">
              <a:rPr lang="ru-RU" smtClean="0"/>
              <a:pPr/>
              <a:t>21</a:t>
            </a:fld>
            <a:endParaRPr lang="ru-RU" dirty="0" smtClean="0"/>
          </a:p>
        </p:txBody>
      </p:sp>
      <p:grpSp>
        <p:nvGrpSpPr>
          <p:cNvPr id="150531" name="Group 152"/>
          <p:cNvGrpSpPr>
            <a:grpSpLocks noChangeAspect="1"/>
          </p:cNvGrpSpPr>
          <p:nvPr/>
        </p:nvGrpSpPr>
        <p:grpSpPr bwMode="auto">
          <a:xfrm>
            <a:off x="758825" y="569913"/>
            <a:ext cx="7989888" cy="5202237"/>
            <a:chOff x="1195" y="898"/>
            <a:chExt cx="10080" cy="12600"/>
          </a:xfrm>
        </p:grpSpPr>
        <p:sp>
          <p:nvSpPr>
            <p:cNvPr id="150589" name="AutoShape 153"/>
            <p:cNvSpPr>
              <a:spLocks noChangeAspect="1" noChangeArrowheads="1"/>
            </p:cNvSpPr>
            <p:nvPr/>
          </p:nvSpPr>
          <p:spPr bwMode="auto">
            <a:xfrm>
              <a:off x="1195" y="898"/>
              <a:ext cx="10080" cy="1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90" name="Text Box 154"/>
            <p:cNvSpPr txBox="1">
              <a:spLocks noChangeArrowheads="1"/>
            </p:cNvSpPr>
            <p:nvPr/>
          </p:nvSpPr>
          <p:spPr bwMode="auto">
            <a:xfrm>
              <a:off x="1375" y="1213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591" name="Text Box 155"/>
            <p:cNvSpPr txBox="1">
              <a:spLocks noChangeArrowheads="1"/>
            </p:cNvSpPr>
            <p:nvPr/>
          </p:nvSpPr>
          <p:spPr bwMode="auto">
            <a:xfrm>
              <a:off x="1375" y="1982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592" name="Text Box 156"/>
            <p:cNvSpPr txBox="1">
              <a:spLocks noChangeArrowheads="1"/>
            </p:cNvSpPr>
            <p:nvPr/>
          </p:nvSpPr>
          <p:spPr bwMode="auto">
            <a:xfrm>
              <a:off x="1375" y="2697"/>
              <a:ext cx="1" cy="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593" name="Text Box 157"/>
            <p:cNvSpPr txBox="1">
              <a:spLocks noChangeArrowheads="1"/>
            </p:cNvSpPr>
            <p:nvPr/>
          </p:nvSpPr>
          <p:spPr bwMode="auto">
            <a:xfrm>
              <a:off x="1275" y="3597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grpSp>
          <p:nvGrpSpPr>
            <p:cNvPr id="150594" name="Group 158"/>
            <p:cNvGrpSpPr>
              <a:grpSpLocks/>
            </p:cNvGrpSpPr>
            <p:nvPr/>
          </p:nvGrpSpPr>
          <p:grpSpPr bwMode="auto">
            <a:xfrm>
              <a:off x="2275" y="1438"/>
              <a:ext cx="2520" cy="11697"/>
              <a:chOff x="2275" y="1438"/>
              <a:chExt cx="3064" cy="11697"/>
            </a:xfrm>
          </p:grpSpPr>
          <p:sp>
            <p:nvSpPr>
              <p:cNvPr id="150671" name="Oval 159"/>
              <p:cNvSpPr>
                <a:spLocks noChangeArrowheads="1"/>
              </p:cNvSpPr>
              <p:nvPr/>
            </p:nvSpPr>
            <p:spPr bwMode="auto">
              <a:xfrm>
                <a:off x="2275" y="1061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2" name="Oval 160"/>
              <p:cNvSpPr>
                <a:spLocks noChangeArrowheads="1"/>
              </p:cNvSpPr>
              <p:nvPr/>
            </p:nvSpPr>
            <p:spPr bwMode="auto">
              <a:xfrm>
                <a:off x="2275" y="1139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3" name="Oval 161"/>
              <p:cNvSpPr>
                <a:spLocks noChangeArrowheads="1"/>
              </p:cNvSpPr>
              <p:nvPr/>
            </p:nvSpPr>
            <p:spPr bwMode="auto">
              <a:xfrm>
                <a:off x="2275" y="1217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4" name="Oval 162"/>
              <p:cNvSpPr>
                <a:spLocks noChangeArrowheads="1"/>
              </p:cNvSpPr>
              <p:nvPr/>
            </p:nvSpPr>
            <p:spPr bwMode="auto">
              <a:xfrm>
                <a:off x="2275" y="12958"/>
                <a:ext cx="182" cy="17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5" name="Oval 163"/>
              <p:cNvSpPr>
                <a:spLocks noChangeArrowheads="1"/>
              </p:cNvSpPr>
              <p:nvPr/>
            </p:nvSpPr>
            <p:spPr bwMode="auto">
              <a:xfrm>
                <a:off x="5157" y="1061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6" name="Oval 164"/>
              <p:cNvSpPr>
                <a:spLocks noChangeArrowheads="1"/>
              </p:cNvSpPr>
              <p:nvPr/>
            </p:nvSpPr>
            <p:spPr bwMode="auto">
              <a:xfrm>
                <a:off x="5157" y="1139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7" name="Oval 165"/>
              <p:cNvSpPr>
                <a:spLocks noChangeArrowheads="1"/>
              </p:cNvSpPr>
              <p:nvPr/>
            </p:nvSpPr>
            <p:spPr bwMode="auto">
              <a:xfrm>
                <a:off x="5157" y="12176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8" name="Oval 166"/>
              <p:cNvSpPr>
                <a:spLocks noChangeArrowheads="1"/>
              </p:cNvSpPr>
              <p:nvPr/>
            </p:nvSpPr>
            <p:spPr bwMode="auto">
              <a:xfrm>
                <a:off x="5157" y="12958"/>
                <a:ext cx="182" cy="17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79" name="Line 167"/>
              <p:cNvSpPr>
                <a:spLocks noChangeShapeType="1"/>
              </p:cNvSpPr>
              <p:nvPr/>
            </p:nvSpPr>
            <p:spPr bwMode="auto">
              <a:xfrm flipV="1">
                <a:off x="2456" y="1079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0" name="Line 168"/>
              <p:cNvSpPr>
                <a:spLocks noChangeShapeType="1"/>
              </p:cNvSpPr>
              <p:nvPr/>
            </p:nvSpPr>
            <p:spPr bwMode="auto">
              <a:xfrm flipV="1">
                <a:off x="2456" y="1151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1" name="Line 169"/>
              <p:cNvSpPr>
                <a:spLocks noChangeShapeType="1"/>
              </p:cNvSpPr>
              <p:nvPr/>
            </p:nvSpPr>
            <p:spPr bwMode="auto">
              <a:xfrm>
                <a:off x="2456" y="1151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2" name="Line 170"/>
              <p:cNvSpPr>
                <a:spLocks noChangeShapeType="1"/>
              </p:cNvSpPr>
              <p:nvPr/>
            </p:nvSpPr>
            <p:spPr bwMode="auto">
              <a:xfrm>
                <a:off x="2456" y="1079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3" name="Oval 171"/>
              <p:cNvSpPr>
                <a:spLocks noChangeArrowheads="1"/>
              </p:cNvSpPr>
              <p:nvPr/>
            </p:nvSpPr>
            <p:spPr bwMode="auto">
              <a:xfrm>
                <a:off x="3716" y="11788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4" name="AutoShape 172"/>
              <p:cNvSpPr>
                <a:spLocks noChangeArrowheads="1"/>
              </p:cNvSpPr>
              <p:nvPr/>
            </p:nvSpPr>
            <p:spPr bwMode="auto">
              <a:xfrm rot="3107338">
                <a:off x="2726" y="1259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5" name="AutoShape 173"/>
              <p:cNvSpPr>
                <a:spLocks noChangeArrowheads="1"/>
              </p:cNvSpPr>
              <p:nvPr/>
            </p:nvSpPr>
            <p:spPr bwMode="auto">
              <a:xfrm rot="4794646">
                <a:off x="2771" y="1202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6" name="AutoShape 174"/>
              <p:cNvSpPr>
                <a:spLocks noChangeArrowheads="1"/>
              </p:cNvSpPr>
              <p:nvPr/>
            </p:nvSpPr>
            <p:spPr bwMode="auto">
              <a:xfrm rot="7022351">
                <a:off x="2756" y="11533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7" name="Oval 175"/>
              <p:cNvSpPr>
                <a:spLocks noChangeArrowheads="1"/>
              </p:cNvSpPr>
              <p:nvPr/>
            </p:nvSpPr>
            <p:spPr bwMode="auto">
              <a:xfrm>
                <a:off x="2275" y="143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8" name="Oval 176"/>
              <p:cNvSpPr>
                <a:spLocks noChangeArrowheads="1"/>
              </p:cNvSpPr>
              <p:nvPr/>
            </p:nvSpPr>
            <p:spPr bwMode="auto">
              <a:xfrm>
                <a:off x="2275" y="221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89" name="Oval 177"/>
              <p:cNvSpPr>
                <a:spLocks noChangeArrowheads="1"/>
              </p:cNvSpPr>
              <p:nvPr/>
            </p:nvSpPr>
            <p:spPr bwMode="auto">
              <a:xfrm>
                <a:off x="2275" y="299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0" name="Oval 178"/>
              <p:cNvSpPr>
                <a:spLocks noChangeArrowheads="1"/>
              </p:cNvSpPr>
              <p:nvPr/>
            </p:nvSpPr>
            <p:spPr bwMode="auto">
              <a:xfrm>
                <a:off x="2275" y="3778"/>
                <a:ext cx="182" cy="17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1" name="Oval 179"/>
              <p:cNvSpPr>
                <a:spLocks noChangeArrowheads="1"/>
              </p:cNvSpPr>
              <p:nvPr/>
            </p:nvSpPr>
            <p:spPr bwMode="auto">
              <a:xfrm>
                <a:off x="5157" y="143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2" name="Oval 180"/>
              <p:cNvSpPr>
                <a:spLocks noChangeArrowheads="1"/>
              </p:cNvSpPr>
              <p:nvPr/>
            </p:nvSpPr>
            <p:spPr bwMode="auto">
              <a:xfrm>
                <a:off x="5157" y="221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3" name="Oval 181"/>
              <p:cNvSpPr>
                <a:spLocks noChangeArrowheads="1"/>
              </p:cNvSpPr>
              <p:nvPr/>
            </p:nvSpPr>
            <p:spPr bwMode="auto">
              <a:xfrm>
                <a:off x="5157" y="2996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4" name="Oval 182"/>
              <p:cNvSpPr>
                <a:spLocks noChangeArrowheads="1"/>
              </p:cNvSpPr>
              <p:nvPr/>
            </p:nvSpPr>
            <p:spPr bwMode="auto">
              <a:xfrm>
                <a:off x="5157" y="3778"/>
                <a:ext cx="182" cy="17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5" name="Line 183"/>
              <p:cNvSpPr>
                <a:spLocks noChangeShapeType="1"/>
              </p:cNvSpPr>
              <p:nvPr/>
            </p:nvSpPr>
            <p:spPr bwMode="auto">
              <a:xfrm flipV="1">
                <a:off x="2456" y="161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6" name="Line 184"/>
              <p:cNvSpPr>
                <a:spLocks noChangeShapeType="1"/>
              </p:cNvSpPr>
              <p:nvPr/>
            </p:nvSpPr>
            <p:spPr bwMode="auto">
              <a:xfrm flipV="1">
                <a:off x="2456" y="233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7" name="Line 185"/>
              <p:cNvSpPr>
                <a:spLocks noChangeShapeType="1"/>
              </p:cNvSpPr>
              <p:nvPr/>
            </p:nvSpPr>
            <p:spPr bwMode="auto">
              <a:xfrm>
                <a:off x="2456" y="233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8" name="Line 186"/>
              <p:cNvSpPr>
                <a:spLocks noChangeShapeType="1"/>
              </p:cNvSpPr>
              <p:nvPr/>
            </p:nvSpPr>
            <p:spPr bwMode="auto">
              <a:xfrm>
                <a:off x="2456" y="161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699" name="Oval 187"/>
              <p:cNvSpPr>
                <a:spLocks noChangeArrowheads="1"/>
              </p:cNvSpPr>
              <p:nvPr/>
            </p:nvSpPr>
            <p:spPr bwMode="auto">
              <a:xfrm>
                <a:off x="3716" y="2608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0" name="AutoShape 188"/>
              <p:cNvSpPr>
                <a:spLocks noChangeArrowheads="1"/>
              </p:cNvSpPr>
              <p:nvPr/>
            </p:nvSpPr>
            <p:spPr bwMode="auto">
              <a:xfrm rot="3107338">
                <a:off x="2726" y="341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1" name="AutoShape 189"/>
              <p:cNvSpPr>
                <a:spLocks noChangeArrowheads="1"/>
              </p:cNvSpPr>
              <p:nvPr/>
            </p:nvSpPr>
            <p:spPr bwMode="auto">
              <a:xfrm rot="4794646">
                <a:off x="2771" y="284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2" name="AutoShape 190"/>
              <p:cNvSpPr>
                <a:spLocks noChangeArrowheads="1"/>
              </p:cNvSpPr>
              <p:nvPr/>
            </p:nvSpPr>
            <p:spPr bwMode="auto">
              <a:xfrm rot="7022351">
                <a:off x="2756" y="2353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3" name="Oval 191"/>
              <p:cNvSpPr>
                <a:spLocks noChangeArrowheads="1"/>
              </p:cNvSpPr>
              <p:nvPr/>
            </p:nvSpPr>
            <p:spPr bwMode="auto">
              <a:xfrm>
                <a:off x="2275" y="755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4" name="Oval 192"/>
              <p:cNvSpPr>
                <a:spLocks noChangeArrowheads="1"/>
              </p:cNvSpPr>
              <p:nvPr/>
            </p:nvSpPr>
            <p:spPr bwMode="auto">
              <a:xfrm>
                <a:off x="2275" y="833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5" name="Oval 193"/>
              <p:cNvSpPr>
                <a:spLocks noChangeArrowheads="1"/>
              </p:cNvSpPr>
              <p:nvPr/>
            </p:nvSpPr>
            <p:spPr bwMode="auto">
              <a:xfrm>
                <a:off x="2275" y="911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6" name="Oval 194"/>
              <p:cNvSpPr>
                <a:spLocks noChangeArrowheads="1"/>
              </p:cNvSpPr>
              <p:nvPr/>
            </p:nvSpPr>
            <p:spPr bwMode="auto">
              <a:xfrm>
                <a:off x="2275" y="9898"/>
                <a:ext cx="182" cy="17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7" name="Oval 195"/>
              <p:cNvSpPr>
                <a:spLocks noChangeArrowheads="1"/>
              </p:cNvSpPr>
              <p:nvPr/>
            </p:nvSpPr>
            <p:spPr bwMode="auto">
              <a:xfrm>
                <a:off x="5157" y="755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8" name="Oval 196"/>
              <p:cNvSpPr>
                <a:spLocks noChangeArrowheads="1"/>
              </p:cNvSpPr>
              <p:nvPr/>
            </p:nvSpPr>
            <p:spPr bwMode="auto">
              <a:xfrm>
                <a:off x="5157" y="833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09" name="Oval 197"/>
              <p:cNvSpPr>
                <a:spLocks noChangeArrowheads="1"/>
              </p:cNvSpPr>
              <p:nvPr/>
            </p:nvSpPr>
            <p:spPr bwMode="auto">
              <a:xfrm>
                <a:off x="5157" y="9116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0" name="Oval 198"/>
              <p:cNvSpPr>
                <a:spLocks noChangeArrowheads="1"/>
              </p:cNvSpPr>
              <p:nvPr/>
            </p:nvSpPr>
            <p:spPr bwMode="auto">
              <a:xfrm>
                <a:off x="5157" y="9898"/>
                <a:ext cx="182" cy="17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1" name="Line 199"/>
              <p:cNvSpPr>
                <a:spLocks noChangeShapeType="1"/>
              </p:cNvSpPr>
              <p:nvPr/>
            </p:nvSpPr>
            <p:spPr bwMode="auto">
              <a:xfrm flipV="1">
                <a:off x="2456" y="773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2" name="Line 200"/>
              <p:cNvSpPr>
                <a:spLocks noChangeShapeType="1"/>
              </p:cNvSpPr>
              <p:nvPr/>
            </p:nvSpPr>
            <p:spPr bwMode="auto">
              <a:xfrm flipV="1">
                <a:off x="2456" y="845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3" name="Line 201"/>
              <p:cNvSpPr>
                <a:spLocks noChangeShapeType="1"/>
              </p:cNvSpPr>
              <p:nvPr/>
            </p:nvSpPr>
            <p:spPr bwMode="auto">
              <a:xfrm>
                <a:off x="2456" y="845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4" name="Line 202"/>
              <p:cNvSpPr>
                <a:spLocks noChangeShapeType="1"/>
              </p:cNvSpPr>
              <p:nvPr/>
            </p:nvSpPr>
            <p:spPr bwMode="auto">
              <a:xfrm>
                <a:off x="2456" y="773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5" name="Oval 203"/>
              <p:cNvSpPr>
                <a:spLocks noChangeArrowheads="1"/>
              </p:cNvSpPr>
              <p:nvPr/>
            </p:nvSpPr>
            <p:spPr bwMode="auto">
              <a:xfrm>
                <a:off x="3716" y="8728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6" name="AutoShape 204"/>
              <p:cNvSpPr>
                <a:spLocks noChangeArrowheads="1"/>
              </p:cNvSpPr>
              <p:nvPr/>
            </p:nvSpPr>
            <p:spPr bwMode="auto">
              <a:xfrm rot="3107338">
                <a:off x="2726" y="953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7" name="AutoShape 205"/>
              <p:cNvSpPr>
                <a:spLocks noChangeArrowheads="1"/>
              </p:cNvSpPr>
              <p:nvPr/>
            </p:nvSpPr>
            <p:spPr bwMode="auto">
              <a:xfrm rot="4794646">
                <a:off x="2771" y="896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8" name="AutoShape 206"/>
              <p:cNvSpPr>
                <a:spLocks noChangeArrowheads="1"/>
              </p:cNvSpPr>
              <p:nvPr/>
            </p:nvSpPr>
            <p:spPr bwMode="auto">
              <a:xfrm rot="7022351">
                <a:off x="2756" y="8473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19" name="Oval 207"/>
              <p:cNvSpPr>
                <a:spLocks noChangeArrowheads="1"/>
              </p:cNvSpPr>
              <p:nvPr/>
            </p:nvSpPr>
            <p:spPr bwMode="auto">
              <a:xfrm>
                <a:off x="2275" y="449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0" name="Oval 208"/>
              <p:cNvSpPr>
                <a:spLocks noChangeArrowheads="1"/>
              </p:cNvSpPr>
              <p:nvPr/>
            </p:nvSpPr>
            <p:spPr bwMode="auto">
              <a:xfrm>
                <a:off x="2275" y="527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1" name="Oval 209"/>
              <p:cNvSpPr>
                <a:spLocks noChangeArrowheads="1"/>
              </p:cNvSpPr>
              <p:nvPr/>
            </p:nvSpPr>
            <p:spPr bwMode="auto">
              <a:xfrm>
                <a:off x="2275" y="605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2" name="Oval 210"/>
              <p:cNvSpPr>
                <a:spLocks noChangeArrowheads="1"/>
              </p:cNvSpPr>
              <p:nvPr/>
            </p:nvSpPr>
            <p:spPr bwMode="auto">
              <a:xfrm>
                <a:off x="2275" y="6838"/>
                <a:ext cx="182" cy="177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3" name="Oval 211"/>
              <p:cNvSpPr>
                <a:spLocks noChangeArrowheads="1"/>
              </p:cNvSpPr>
              <p:nvPr/>
            </p:nvSpPr>
            <p:spPr bwMode="auto">
              <a:xfrm>
                <a:off x="5157" y="4498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4" name="Oval 212"/>
              <p:cNvSpPr>
                <a:spLocks noChangeArrowheads="1"/>
              </p:cNvSpPr>
              <p:nvPr/>
            </p:nvSpPr>
            <p:spPr bwMode="auto">
              <a:xfrm>
                <a:off x="5157" y="5277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5" name="Oval 213"/>
              <p:cNvSpPr>
                <a:spLocks noChangeArrowheads="1"/>
              </p:cNvSpPr>
              <p:nvPr/>
            </p:nvSpPr>
            <p:spPr bwMode="auto">
              <a:xfrm>
                <a:off x="5157" y="6056"/>
                <a:ext cx="182" cy="180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6" name="Oval 214"/>
              <p:cNvSpPr>
                <a:spLocks noChangeArrowheads="1"/>
              </p:cNvSpPr>
              <p:nvPr/>
            </p:nvSpPr>
            <p:spPr bwMode="auto">
              <a:xfrm>
                <a:off x="5157" y="6838"/>
                <a:ext cx="182" cy="175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7" name="Line 215"/>
              <p:cNvSpPr>
                <a:spLocks noChangeShapeType="1"/>
              </p:cNvSpPr>
              <p:nvPr/>
            </p:nvSpPr>
            <p:spPr bwMode="auto">
              <a:xfrm flipV="1">
                <a:off x="2456" y="467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8" name="Line 216"/>
              <p:cNvSpPr>
                <a:spLocks noChangeShapeType="1"/>
              </p:cNvSpPr>
              <p:nvPr/>
            </p:nvSpPr>
            <p:spPr bwMode="auto">
              <a:xfrm flipV="1">
                <a:off x="2456" y="539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29" name="Line 217"/>
              <p:cNvSpPr>
                <a:spLocks noChangeShapeType="1"/>
              </p:cNvSpPr>
              <p:nvPr/>
            </p:nvSpPr>
            <p:spPr bwMode="auto">
              <a:xfrm>
                <a:off x="2456" y="5398"/>
                <a:ext cx="2700" cy="72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30" name="Line 218"/>
              <p:cNvSpPr>
                <a:spLocks noChangeShapeType="1"/>
              </p:cNvSpPr>
              <p:nvPr/>
            </p:nvSpPr>
            <p:spPr bwMode="auto">
              <a:xfrm>
                <a:off x="2456" y="4678"/>
                <a:ext cx="2700" cy="216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31" name="Oval 219"/>
              <p:cNvSpPr>
                <a:spLocks noChangeArrowheads="1"/>
              </p:cNvSpPr>
              <p:nvPr/>
            </p:nvSpPr>
            <p:spPr bwMode="auto">
              <a:xfrm>
                <a:off x="3716" y="5668"/>
                <a:ext cx="180" cy="180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32" name="AutoShape 220"/>
              <p:cNvSpPr>
                <a:spLocks noChangeArrowheads="1"/>
              </p:cNvSpPr>
              <p:nvPr/>
            </p:nvSpPr>
            <p:spPr bwMode="auto">
              <a:xfrm rot="3107338">
                <a:off x="2726" y="647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33" name="AutoShape 221"/>
              <p:cNvSpPr>
                <a:spLocks noChangeArrowheads="1"/>
              </p:cNvSpPr>
              <p:nvPr/>
            </p:nvSpPr>
            <p:spPr bwMode="auto">
              <a:xfrm rot="4794646">
                <a:off x="2771" y="5908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734" name="AutoShape 222"/>
              <p:cNvSpPr>
                <a:spLocks noChangeArrowheads="1"/>
              </p:cNvSpPr>
              <p:nvPr/>
            </p:nvSpPr>
            <p:spPr bwMode="auto">
              <a:xfrm rot="7022351">
                <a:off x="2756" y="5413"/>
                <a:ext cx="180" cy="180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50595" name="Oval 223"/>
            <p:cNvSpPr>
              <a:spLocks noChangeArrowheads="1"/>
            </p:cNvSpPr>
            <p:nvPr/>
          </p:nvSpPr>
          <p:spPr bwMode="auto">
            <a:xfrm>
              <a:off x="9833" y="10618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96" name="Oval 224"/>
            <p:cNvSpPr>
              <a:spLocks noChangeArrowheads="1"/>
            </p:cNvSpPr>
            <p:nvPr/>
          </p:nvSpPr>
          <p:spPr bwMode="auto">
            <a:xfrm>
              <a:off x="9833" y="1139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97" name="Oval 225"/>
            <p:cNvSpPr>
              <a:spLocks noChangeArrowheads="1"/>
            </p:cNvSpPr>
            <p:nvPr/>
          </p:nvSpPr>
          <p:spPr bwMode="auto">
            <a:xfrm>
              <a:off x="9833" y="12176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98" name="Oval 226"/>
            <p:cNvSpPr>
              <a:spLocks noChangeArrowheads="1"/>
            </p:cNvSpPr>
            <p:nvPr/>
          </p:nvSpPr>
          <p:spPr bwMode="auto">
            <a:xfrm>
              <a:off x="9833" y="12958"/>
              <a:ext cx="182" cy="1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599" name="Oval 227"/>
            <p:cNvSpPr>
              <a:spLocks noChangeArrowheads="1"/>
            </p:cNvSpPr>
            <p:nvPr/>
          </p:nvSpPr>
          <p:spPr bwMode="auto">
            <a:xfrm>
              <a:off x="9833" y="1438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0" name="Oval 228"/>
            <p:cNvSpPr>
              <a:spLocks noChangeArrowheads="1"/>
            </p:cNvSpPr>
            <p:nvPr/>
          </p:nvSpPr>
          <p:spPr bwMode="auto">
            <a:xfrm>
              <a:off x="9833" y="221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1" name="Oval 229"/>
            <p:cNvSpPr>
              <a:spLocks noChangeArrowheads="1"/>
            </p:cNvSpPr>
            <p:nvPr/>
          </p:nvSpPr>
          <p:spPr bwMode="auto">
            <a:xfrm>
              <a:off x="9833" y="2996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2" name="Oval 230"/>
            <p:cNvSpPr>
              <a:spLocks noChangeArrowheads="1"/>
            </p:cNvSpPr>
            <p:nvPr/>
          </p:nvSpPr>
          <p:spPr bwMode="auto">
            <a:xfrm>
              <a:off x="9833" y="3778"/>
              <a:ext cx="182" cy="1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3" name="Oval 231"/>
            <p:cNvSpPr>
              <a:spLocks noChangeArrowheads="1"/>
            </p:cNvSpPr>
            <p:nvPr/>
          </p:nvSpPr>
          <p:spPr bwMode="auto">
            <a:xfrm>
              <a:off x="9833" y="7558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4" name="Oval 232"/>
            <p:cNvSpPr>
              <a:spLocks noChangeArrowheads="1"/>
            </p:cNvSpPr>
            <p:nvPr/>
          </p:nvSpPr>
          <p:spPr bwMode="auto">
            <a:xfrm>
              <a:off x="9833" y="833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5" name="Oval 233"/>
            <p:cNvSpPr>
              <a:spLocks noChangeArrowheads="1"/>
            </p:cNvSpPr>
            <p:nvPr/>
          </p:nvSpPr>
          <p:spPr bwMode="auto">
            <a:xfrm>
              <a:off x="9833" y="9116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6" name="Oval 234"/>
            <p:cNvSpPr>
              <a:spLocks noChangeArrowheads="1"/>
            </p:cNvSpPr>
            <p:nvPr/>
          </p:nvSpPr>
          <p:spPr bwMode="auto">
            <a:xfrm>
              <a:off x="9833" y="9898"/>
              <a:ext cx="182" cy="1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7" name="Oval 235"/>
            <p:cNvSpPr>
              <a:spLocks noChangeArrowheads="1"/>
            </p:cNvSpPr>
            <p:nvPr/>
          </p:nvSpPr>
          <p:spPr bwMode="auto">
            <a:xfrm>
              <a:off x="9833" y="4498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8" name="Oval 236"/>
            <p:cNvSpPr>
              <a:spLocks noChangeArrowheads="1"/>
            </p:cNvSpPr>
            <p:nvPr/>
          </p:nvSpPr>
          <p:spPr bwMode="auto">
            <a:xfrm>
              <a:off x="9833" y="5277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09" name="Oval 237"/>
            <p:cNvSpPr>
              <a:spLocks noChangeArrowheads="1"/>
            </p:cNvSpPr>
            <p:nvPr/>
          </p:nvSpPr>
          <p:spPr bwMode="auto">
            <a:xfrm>
              <a:off x="9833" y="6056"/>
              <a:ext cx="182" cy="180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0" name="Oval 238"/>
            <p:cNvSpPr>
              <a:spLocks noChangeArrowheads="1"/>
            </p:cNvSpPr>
            <p:nvPr/>
          </p:nvSpPr>
          <p:spPr bwMode="auto">
            <a:xfrm>
              <a:off x="9833" y="6838"/>
              <a:ext cx="182" cy="175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1" name="Line 239"/>
            <p:cNvSpPr>
              <a:spLocks noChangeShapeType="1"/>
            </p:cNvSpPr>
            <p:nvPr/>
          </p:nvSpPr>
          <p:spPr bwMode="auto">
            <a:xfrm flipV="1">
              <a:off x="4795" y="1618"/>
              <a:ext cx="5040" cy="9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2" name="Line 240"/>
            <p:cNvSpPr>
              <a:spLocks noChangeShapeType="1"/>
            </p:cNvSpPr>
            <p:nvPr/>
          </p:nvSpPr>
          <p:spPr bwMode="auto">
            <a:xfrm>
              <a:off x="4795" y="1618"/>
              <a:ext cx="5040" cy="9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3" name="Line 241"/>
            <p:cNvSpPr>
              <a:spLocks noChangeShapeType="1"/>
            </p:cNvSpPr>
            <p:nvPr/>
          </p:nvSpPr>
          <p:spPr bwMode="auto">
            <a:xfrm flipV="1">
              <a:off x="4795" y="4678"/>
              <a:ext cx="504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4" name="Line 242"/>
            <p:cNvSpPr>
              <a:spLocks noChangeShapeType="1"/>
            </p:cNvSpPr>
            <p:nvPr/>
          </p:nvSpPr>
          <p:spPr bwMode="auto">
            <a:xfrm>
              <a:off x="4795" y="4678"/>
              <a:ext cx="504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5" name="Line 243"/>
            <p:cNvSpPr>
              <a:spLocks noChangeShapeType="1"/>
            </p:cNvSpPr>
            <p:nvPr/>
          </p:nvSpPr>
          <p:spPr bwMode="auto">
            <a:xfrm>
              <a:off x="4795" y="2338"/>
              <a:ext cx="5040" cy="9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6" name="Line 244"/>
            <p:cNvSpPr>
              <a:spLocks noChangeShapeType="1"/>
            </p:cNvSpPr>
            <p:nvPr/>
          </p:nvSpPr>
          <p:spPr bwMode="auto">
            <a:xfrm flipV="1">
              <a:off x="4795" y="2338"/>
              <a:ext cx="5040" cy="9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7" name="Line 245"/>
            <p:cNvSpPr>
              <a:spLocks noChangeShapeType="1"/>
            </p:cNvSpPr>
            <p:nvPr/>
          </p:nvSpPr>
          <p:spPr bwMode="auto">
            <a:xfrm>
              <a:off x="4795" y="5398"/>
              <a:ext cx="5040" cy="30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8" name="Line 246"/>
            <p:cNvSpPr>
              <a:spLocks noChangeShapeType="1"/>
            </p:cNvSpPr>
            <p:nvPr/>
          </p:nvSpPr>
          <p:spPr bwMode="auto">
            <a:xfrm flipV="1">
              <a:off x="4795" y="5398"/>
              <a:ext cx="5040" cy="30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19" name="Line 247"/>
            <p:cNvSpPr>
              <a:spLocks noChangeShapeType="1"/>
            </p:cNvSpPr>
            <p:nvPr/>
          </p:nvSpPr>
          <p:spPr bwMode="auto">
            <a:xfrm flipV="1">
              <a:off x="4795" y="3058"/>
              <a:ext cx="5040" cy="9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0" name="Line 248"/>
            <p:cNvSpPr>
              <a:spLocks noChangeShapeType="1"/>
            </p:cNvSpPr>
            <p:nvPr/>
          </p:nvSpPr>
          <p:spPr bwMode="auto">
            <a:xfrm>
              <a:off x="4795" y="3058"/>
              <a:ext cx="5040" cy="9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1" name="Line 249"/>
            <p:cNvSpPr>
              <a:spLocks noChangeShapeType="1"/>
            </p:cNvSpPr>
            <p:nvPr/>
          </p:nvSpPr>
          <p:spPr bwMode="auto">
            <a:xfrm flipV="1">
              <a:off x="4795" y="6118"/>
              <a:ext cx="5040" cy="30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2" name="Line 250"/>
            <p:cNvSpPr>
              <a:spLocks noChangeShapeType="1"/>
            </p:cNvSpPr>
            <p:nvPr/>
          </p:nvSpPr>
          <p:spPr bwMode="auto">
            <a:xfrm>
              <a:off x="4795" y="6118"/>
              <a:ext cx="5040" cy="306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3" name="Line 251"/>
            <p:cNvSpPr>
              <a:spLocks noChangeShapeType="1"/>
            </p:cNvSpPr>
            <p:nvPr/>
          </p:nvSpPr>
          <p:spPr bwMode="auto">
            <a:xfrm flipV="1">
              <a:off x="4795" y="3958"/>
              <a:ext cx="5040" cy="91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4" name="Line 252"/>
            <p:cNvSpPr>
              <a:spLocks noChangeShapeType="1"/>
            </p:cNvSpPr>
            <p:nvPr/>
          </p:nvSpPr>
          <p:spPr bwMode="auto">
            <a:xfrm>
              <a:off x="4795" y="3958"/>
              <a:ext cx="5040" cy="900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5" name="Line 253"/>
            <p:cNvSpPr>
              <a:spLocks noChangeShapeType="1"/>
            </p:cNvSpPr>
            <p:nvPr/>
          </p:nvSpPr>
          <p:spPr bwMode="auto">
            <a:xfrm>
              <a:off x="4795" y="7018"/>
              <a:ext cx="504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6" name="Line 254"/>
            <p:cNvSpPr>
              <a:spLocks noChangeShapeType="1"/>
            </p:cNvSpPr>
            <p:nvPr/>
          </p:nvSpPr>
          <p:spPr bwMode="auto">
            <a:xfrm flipH="1">
              <a:off x="4795" y="7018"/>
              <a:ext cx="5040" cy="28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7" name="Oval 255"/>
            <p:cNvSpPr>
              <a:spLocks noChangeArrowheads="1"/>
            </p:cNvSpPr>
            <p:nvPr/>
          </p:nvSpPr>
          <p:spPr bwMode="auto">
            <a:xfrm>
              <a:off x="7235" y="8358"/>
              <a:ext cx="182" cy="175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8" name="Oval 256"/>
            <p:cNvSpPr>
              <a:spLocks noChangeArrowheads="1"/>
            </p:cNvSpPr>
            <p:nvPr/>
          </p:nvSpPr>
          <p:spPr bwMode="auto">
            <a:xfrm>
              <a:off x="7213" y="7558"/>
              <a:ext cx="182" cy="175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29" name="Oval 257"/>
            <p:cNvSpPr>
              <a:spLocks noChangeArrowheads="1"/>
            </p:cNvSpPr>
            <p:nvPr/>
          </p:nvSpPr>
          <p:spPr bwMode="auto">
            <a:xfrm>
              <a:off x="7215" y="6838"/>
              <a:ext cx="182" cy="175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0" name="Oval 258"/>
            <p:cNvSpPr>
              <a:spLocks noChangeArrowheads="1"/>
            </p:cNvSpPr>
            <p:nvPr/>
          </p:nvSpPr>
          <p:spPr bwMode="auto">
            <a:xfrm>
              <a:off x="7215" y="5998"/>
              <a:ext cx="182" cy="175"/>
            </a:xfrm>
            <a:prstGeom prst="ellipse">
              <a:avLst/>
            </a:prstGeom>
            <a:solidFill>
              <a:srgbClr val="000000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1" name="AutoShape 259"/>
            <p:cNvSpPr>
              <a:spLocks noChangeArrowheads="1"/>
            </p:cNvSpPr>
            <p:nvPr/>
          </p:nvSpPr>
          <p:spPr bwMode="auto">
            <a:xfrm rot="1615255">
              <a:off x="4950" y="12599"/>
              <a:ext cx="223" cy="17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2" name="AutoShape 260"/>
            <p:cNvSpPr>
              <a:spLocks noChangeArrowheads="1"/>
            </p:cNvSpPr>
            <p:nvPr/>
          </p:nvSpPr>
          <p:spPr bwMode="auto">
            <a:xfrm rot="1615255">
              <a:off x="5055" y="11519"/>
              <a:ext cx="223" cy="17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3" name="AutoShape 261"/>
            <p:cNvSpPr>
              <a:spLocks noChangeArrowheads="1"/>
            </p:cNvSpPr>
            <p:nvPr/>
          </p:nvSpPr>
          <p:spPr bwMode="auto">
            <a:xfrm rot="1615255">
              <a:off x="5035" y="10799"/>
              <a:ext cx="223" cy="17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4" name="AutoShape 262"/>
            <p:cNvSpPr>
              <a:spLocks noChangeArrowheads="1"/>
            </p:cNvSpPr>
            <p:nvPr/>
          </p:nvSpPr>
          <p:spPr bwMode="auto">
            <a:xfrm rot="1615255">
              <a:off x="4995" y="9958"/>
              <a:ext cx="223" cy="179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5" name="AutoShape 263"/>
            <p:cNvSpPr>
              <a:spLocks noChangeArrowheads="1"/>
            </p:cNvSpPr>
            <p:nvPr/>
          </p:nvSpPr>
          <p:spPr bwMode="auto">
            <a:xfrm rot="3500450">
              <a:off x="5035" y="9566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6" name="AutoShape 264"/>
            <p:cNvSpPr>
              <a:spLocks noChangeArrowheads="1"/>
            </p:cNvSpPr>
            <p:nvPr/>
          </p:nvSpPr>
          <p:spPr bwMode="auto">
            <a:xfrm rot="3500450">
              <a:off x="5150" y="8083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7" name="AutoShape 265"/>
            <p:cNvSpPr>
              <a:spLocks noChangeArrowheads="1"/>
            </p:cNvSpPr>
            <p:nvPr/>
          </p:nvSpPr>
          <p:spPr bwMode="auto">
            <a:xfrm rot="3500450">
              <a:off x="5010" y="7283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8" name="AutoShape 266"/>
            <p:cNvSpPr>
              <a:spLocks noChangeArrowheads="1"/>
            </p:cNvSpPr>
            <p:nvPr/>
          </p:nvSpPr>
          <p:spPr bwMode="auto">
            <a:xfrm rot="3500450">
              <a:off x="5115" y="8778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39" name="Text Box 267"/>
            <p:cNvSpPr txBox="1">
              <a:spLocks noChangeArrowheads="1"/>
            </p:cNvSpPr>
            <p:nvPr/>
          </p:nvSpPr>
          <p:spPr bwMode="auto">
            <a:xfrm>
              <a:off x="10015" y="125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0" name="Text Box 268"/>
            <p:cNvSpPr txBox="1">
              <a:spLocks noChangeArrowheads="1"/>
            </p:cNvSpPr>
            <p:nvPr/>
          </p:nvSpPr>
          <p:spPr bwMode="auto">
            <a:xfrm>
              <a:off x="10015" y="1982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1" name="Text Box 269"/>
            <p:cNvSpPr txBox="1">
              <a:spLocks noChangeArrowheads="1"/>
            </p:cNvSpPr>
            <p:nvPr/>
          </p:nvSpPr>
          <p:spPr bwMode="auto">
            <a:xfrm>
              <a:off x="10015" y="2697"/>
              <a:ext cx="1" cy="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2" name="Text Box 270"/>
            <p:cNvSpPr txBox="1">
              <a:spLocks noChangeArrowheads="1"/>
            </p:cNvSpPr>
            <p:nvPr/>
          </p:nvSpPr>
          <p:spPr bwMode="auto">
            <a:xfrm>
              <a:off x="10015" y="3597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3" name="Text Box 271"/>
            <p:cNvSpPr txBox="1">
              <a:spLocks noChangeArrowheads="1"/>
            </p:cNvSpPr>
            <p:nvPr/>
          </p:nvSpPr>
          <p:spPr bwMode="auto">
            <a:xfrm>
              <a:off x="10015" y="4320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4" name="Text Box 272"/>
            <p:cNvSpPr txBox="1">
              <a:spLocks noChangeArrowheads="1"/>
            </p:cNvSpPr>
            <p:nvPr/>
          </p:nvSpPr>
          <p:spPr bwMode="auto">
            <a:xfrm>
              <a:off x="10015" y="5035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5" name="Text Box 273"/>
            <p:cNvSpPr txBox="1">
              <a:spLocks noChangeArrowheads="1"/>
            </p:cNvSpPr>
            <p:nvPr/>
          </p:nvSpPr>
          <p:spPr bwMode="auto">
            <a:xfrm>
              <a:off x="10015" y="5758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6" name="Text Box 274"/>
            <p:cNvSpPr txBox="1">
              <a:spLocks noChangeArrowheads="1"/>
            </p:cNvSpPr>
            <p:nvPr/>
          </p:nvSpPr>
          <p:spPr bwMode="auto">
            <a:xfrm>
              <a:off x="10015" y="6662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7" name="Text Box 275"/>
            <p:cNvSpPr txBox="1">
              <a:spLocks noChangeArrowheads="1"/>
            </p:cNvSpPr>
            <p:nvPr/>
          </p:nvSpPr>
          <p:spPr bwMode="auto">
            <a:xfrm>
              <a:off x="10015" y="7377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8" name="Text Box 276"/>
            <p:cNvSpPr txBox="1">
              <a:spLocks noChangeArrowheads="1"/>
            </p:cNvSpPr>
            <p:nvPr/>
          </p:nvSpPr>
          <p:spPr bwMode="auto">
            <a:xfrm>
              <a:off x="10015" y="8103"/>
              <a:ext cx="1" cy="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49" name="Text Box 277"/>
            <p:cNvSpPr txBox="1">
              <a:spLocks noChangeArrowheads="1"/>
            </p:cNvSpPr>
            <p:nvPr/>
          </p:nvSpPr>
          <p:spPr bwMode="auto">
            <a:xfrm>
              <a:off x="10015" y="8819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0" name="Text Box 278"/>
            <p:cNvSpPr txBox="1">
              <a:spLocks noChangeArrowheads="1"/>
            </p:cNvSpPr>
            <p:nvPr/>
          </p:nvSpPr>
          <p:spPr bwMode="auto">
            <a:xfrm>
              <a:off x="10015" y="9718"/>
              <a:ext cx="1" cy="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1" name="Text Box 279"/>
            <p:cNvSpPr txBox="1">
              <a:spLocks noChangeArrowheads="1"/>
            </p:cNvSpPr>
            <p:nvPr/>
          </p:nvSpPr>
          <p:spPr bwMode="auto">
            <a:xfrm>
              <a:off x="10015" y="10434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2" name="Text Box 280"/>
            <p:cNvSpPr txBox="1">
              <a:spLocks noChangeArrowheads="1"/>
            </p:cNvSpPr>
            <p:nvPr/>
          </p:nvSpPr>
          <p:spPr bwMode="auto">
            <a:xfrm>
              <a:off x="10015" y="11156"/>
              <a:ext cx="1" cy="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3" name="Text Box 281"/>
            <p:cNvSpPr txBox="1">
              <a:spLocks noChangeArrowheads="1"/>
            </p:cNvSpPr>
            <p:nvPr/>
          </p:nvSpPr>
          <p:spPr bwMode="auto">
            <a:xfrm>
              <a:off x="10015" y="11879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4" name="Text Box 282"/>
            <p:cNvSpPr txBox="1">
              <a:spLocks noChangeArrowheads="1"/>
            </p:cNvSpPr>
            <p:nvPr/>
          </p:nvSpPr>
          <p:spPr bwMode="auto">
            <a:xfrm>
              <a:off x="10015" y="1277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5" name="Text Box 283"/>
            <p:cNvSpPr txBox="1">
              <a:spLocks noChangeArrowheads="1"/>
            </p:cNvSpPr>
            <p:nvPr/>
          </p:nvSpPr>
          <p:spPr bwMode="auto">
            <a:xfrm>
              <a:off x="1375" y="4328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6" name="Text Box 284"/>
            <p:cNvSpPr txBox="1">
              <a:spLocks noChangeArrowheads="1"/>
            </p:cNvSpPr>
            <p:nvPr/>
          </p:nvSpPr>
          <p:spPr bwMode="auto">
            <a:xfrm>
              <a:off x="1375" y="5093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7" name="Text Box 285"/>
            <p:cNvSpPr txBox="1">
              <a:spLocks noChangeArrowheads="1"/>
            </p:cNvSpPr>
            <p:nvPr/>
          </p:nvSpPr>
          <p:spPr bwMode="auto">
            <a:xfrm>
              <a:off x="1375" y="581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8" name="Text Box 286"/>
            <p:cNvSpPr txBox="1">
              <a:spLocks noChangeArrowheads="1"/>
            </p:cNvSpPr>
            <p:nvPr/>
          </p:nvSpPr>
          <p:spPr bwMode="auto">
            <a:xfrm>
              <a:off x="1235" y="671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59" name="Text Box 287"/>
            <p:cNvSpPr txBox="1">
              <a:spLocks noChangeArrowheads="1"/>
            </p:cNvSpPr>
            <p:nvPr/>
          </p:nvSpPr>
          <p:spPr bwMode="auto">
            <a:xfrm>
              <a:off x="1315" y="739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0" name="Text Box 288"/>
            <p:cNvSpPr txBox="1">
              <a:spLocks noChangeArrowheads="1"/>
            </p:cNvSpPr>
            <p:nvPr/>
          </p:nvSpPr>
          <p:spPr bwMode="auto">
            <a:xfrm>
              <a:off x="1375" y="8158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1" name="Text Box 289"/>
            <p:cNvSpPr txBox="1">
              <a:spLocks noChangeArrowheads="1"/>
            </p:cNvSpPr>
            <p:nvPr/>
          </p:nvSpPr>
          <p:spPr bwMode="auto">
            <a:xfrm>
              <a:off x="1215" y="8873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2" name="Text Box 290"/>
            <p:cNvSpPr txBox="1">
              <a:spLocks noChangeArrowheads="1"/>
            </p:cNvSpPr>
            <p:nvPr/>
          </p:nvSpPr>
          <p:spPr bwMode="auto">
            <a:xfrm>
              <a:off x="1235" y="979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3" name="Text Box 291"/>
            <p:cNvSpPr txBox="1">
              <a:spLocks noChangeArrowheads="1"/>
            </p:cNvSpPr>
            <p:nvPr/>
          </p:nvSpPr>
          <p:spPr bwMode="auto">
            <a:xfrm>
              <a:off x="1375" y="10434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4" name="Text Box 292"/>
            <p:cNvSpPr txBox="1">
              <a:spLocks noChangeArrowheads="1"/>
            </p:cNvSpPr>
            <p:nvPr/>
          </p:nvSpPr>
          <p:spPr bwMode="auto">
            <a:xfrm>
              <a:off x="1335" y="11203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5" name="Text Box 293"/>
            <p:cNvSpPr txBox="1">
              <a:spLocks noChangeArrowheads="1"/>
            </p:cNvSpPr>
            <p:nvPr/>
          </p:nvSpPr>
          <p:spPr bwMode="auto">
            <a:xfrm>
              <a:off x="1275" y="11926"/>
              <a:ext cx="1" cy="66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6" name="Text Box 294"/>
            <p:cNvSpPr txBox="1">
              <a:spLocks noChangeArrowheads="1"/>
            </p:cNvSpPr>
            <p:nvPr/>
          </p:nvSpPr>
          <p:spPr bwMode="auto">
            <a:xfrm>
              <a:off x="1255" y="12823"/>
              <a:ext cx="1" cy="6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endParaRPr lang="ru-RU"/>
            </a:p>
          </p:txBody>
        </p:sp>
        <p:sp>
          <p:nvSpPr>
            <p:cNvPr id="150667" name="AutoShape 295"/>
            <p:cNvSpPr>
              <a:spLocks noChangeArrowheads="1"/>
            </p:cNvSpPr>
            <p:nvPr/>
          </p:nvSpPr>
          <p:spPr bwMode="auto">
            <a:xfrm rot="7227516">
              <a:off x="5060" y="4783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68" name="AutoShape 296"/>
            <p:cNvSpPr>
              <a:spLocks noChangeArrowheads="1"/>
            </p:cNvSpPr>
            <p:nvPr/>
          </p:nvSpPr>
          <p:spPr bwMode="auto">
            <a:xfrm rot="7227516">
              <a:off x="5150" y="5583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69" name="AutoShape 297"/>
            <p:cNvSpPr>
              <a:spLocks noChangeArrowheads="1"/>
            </p:cNvSpPr>
            <p:nvPr/>
          </p:nvSpPr>
          <p:spPr bwMode="auto">
            <a:xfrm rot="7227516">
              <a:off x="5150" y="6303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50670" name="AutoShape 298"/>
            <p:cNvSpPr>
              <a:spLocks noChangeArrowheads="1"/>
            </p:cNvSpPr>
            <p:nvPr/>
          </p:nvSpPr>
          <p:spPr bwMode="auto">
            <a:xfrm rot="7227516">
              <a:off x="4970" y="7073"/>
              <a:ext cx="225" cy="21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0533" name="Text Box 300"/>
          <p:cNvSpPr txBox="1">
            <a:spLocks noChangeArrowheads="1"/>
          </p:cNvSpPr>
          <p:nvPr/>
        </p:nvSpPr>
        <p:spPr bwMode="auto">
          <a:xfrm>
            <a:off x="1293813" y="71755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0</a:t>
            </a:r>
            <a:endParaRPr lang="ru-RU" sz="1400" b="1"/>
          </a:p>
        </p:txBody>
      </p:sp>
      <p:sp>
        <p:nvSpPr>
          <p:cNvPr id="150534" name="Text Box 301"/>
          <p:cNvSpPr txBox="1">
            <a:spLocks noChangeArrowheads="1"/>
          </p:cNvSpPr>
          <p:nvPr/>
        </p:nvSpPr>
        <p:spPr bwMode="auto">
          <a:xfrm>
            <a:off x="1314450" y="101758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4</a:t>
            </a:r>
            <a:endParaRPr lang="ru-RU" sz="1400" b="1"/>
          </a:p>
        </p:txBody>
      </p:sp>
      <p:sp>
        <p:nvSpPr>
          <p:cNvPr id="150535" name="Text Box 302"/>
          <p:cNvSpPr txBox="1">
            <a:spLocks noChangeArrowheads="1"/>
          </p:cNvSpPr>
          <p:nvPr/>
        </p:nvSpPr>
        <p:spPr bwMode="auto">
          <a:xfrm>
            <a:off x="1306513" y="1344613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8</a:t>
            </a:r>
            <a:endParaRPr lang="ru-RU" sz="1400" b="1"/>
          </a:p>
        </p:txBody>
      </p:sp>
      <p:sp>
        <p:nvSpPr>
          <p:cNvPr id="150536" name="Text Box 303"/>
          <p:cNvSpPr txBox="1">
            <a:spLocks noChangeArrowheads="1"/>
          </p:cNvSpPr>
          <p:nvPr/>
        </p:nvSpPr>
        <p:spPr bwMode="auto">
          <a:xfrm>
            <a:off x="1306513" y="170338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12</a:t>
            </a:r>
            <a:endParaRPr lang="ru-RU" sz="1400" b="1"/>
          </a:p>
        </p:txBody>
      </p:sp>
      <p:sp>
        <p:nvSpPr>
          <p:cNvPr id="150537" name="Text Box 304"/>
          <p:cNvSpPr txBox="1">
            <a:spLocks noChangeArrowheads="1"/>
          </p:cNvSpPr>
          <p:nvPr/>
        </p:nvSpPr>
        <p:spPr bwMode="auto">
          <a:xfrm>
            <a:off x="1281113" y="1992313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50538" name="Text Box 305"/>
          <p:cNvSpPr txBox="1">
            <a:spLocks noChangeArrowheads="1"/>
          </p:cNvSpPr>
          <p:nvPr/>
        </p:nvSpPr>
        <p:spPr bwMode="auto">
          <a:xfrm>
            <a:off x="1306513" y="2276475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5</a:t>
            </a:r>
            <a:endParaRPr lang="ru-RU" sz="1400" b="1"/>
          </a:p>
        </p:txBody>
      </p:sp>
      <p:sp>
        <p:nvSpPr>
          <p:cNvPr id="150539" name="Text Box 306"/>
          <p:cNvSpPr txBox="1">
            <a:spLocks noChangeArrowheads="1"/>
          </p:cNvSpPr>
          <p:nvPr/>
        </p:nvSpPr>
        <p:spPr bwMode="auto">
          <a:xfrm>
            <a:off x="1306513" y="2640013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9</a:t>
            </a:r>
            <a:endParaRPr lang="ru-RU" sz="1400" b="1"/>
          </a:p>
        </p:txBody>
      </p:sp>
      <p:sp>
        <p:nvSpPr>
          <p:cNvPr id="150540" name="Text Box 307"/>
          <p:cNvSpPr txBox="1">
            <a:spLocks noChangeArrowheads="1"/>
          </p:cNvSpPr>
          <p:nvPr/>
        </p:nvSpPr>
        <p:spPr bwMode="auto">
          <a:xfrm>
            <a:off x="1281113" y="29289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13</a:t>
            </a:r>
            <a:endParaRPr lang="ru-RU" sz="1400" b="1"/>
          </a:p>
        </p:txBody>
      </p:sp>
      <p:sp>
        <p:nvSpPr>
          <p:cNvPr id="150541" name="Text Box 308"/>
          <p:cNvSpPr txBox="1">
            <a:spLocks noChangeArrowheads="1"/>
          </p:cNvSpPr>
          <p:nvPr/>
        </p:nvSpPr>
        <p:spPr bwMode="auto">
          <a:xfrm>
            <a:off x="1319213" y="32210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50542" name="Text Box 309"/>
          <p:cNvSpPr txBox="1">
            <a:spLocks noChangeArrowheads="1"/>
          </p:cNvSpPr>
          <p:nvPr/>
        </p:nvSpPr>
        <p:spPr bwMode="auto">
          <a:xfrm>
            <a:off x="1331913" y="35766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6</a:t>
            </a:r>
            <a:endParaRPr lang="ru-RU" sz="1400" b="1"/>
          </a:p>
        </p:txBody>
      </p:sp>
      <p:sp>
        <p:nvSpPr>
          <p:cNvPr id="150543" name="Text Box 310"/>
          <p:cNvSpPr txBox="1">
            <a:spLocks noChangeArrowheads="1"/>
          </p:cNvSpPr>
          <p:nvPr/>
        </p:nvSpPr>
        <p:spPr bwMode="auto">
          <a:xfrm>
            <a:off x="1293813" y="3863975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10</a:t>
            </a:r>
            <a:endParaRPr lang="ru-RU" sz="1400" b="1"/>
          </a:p>
        </p:txBody>
      </p:sp>
      <p:sp>
        <p:nvSpPr>
          <p:cNvPr id="150544" name="Text Box 311"/>
          <p:cNvSpPr txBox="1">
            <a:spLocks noChangeArrowheads="1"/>
          </p:cNvSpPr>
          <p:nvPr/>
        </p:nvSpPr>
        <p:spPr bwMode="auto">
          <a:xfrm>
            <a:off x="1293813" y="42243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14</a:t>
            </a:r>
            <a:endParaRPr lang="ru-RU" sz="1400" b="1"/>
          </a:p>
        </p:txBody>
      </p:sp>
      <p:sp>
        <p:nvSpPr>
          <p:cNvPr id="150545" name="Text Box 312"/>
          <p:cNvSpPr txBox="1">
            <a:spLocks noChangeArrowheads="1"/>
          </p:cNvSpPr>
          <p:nvPr/>
        </p:nvSpPr>
        <p:spPr bwMode="auto">
          <a:xfrm>
            <a:off x="1331913" y="4511675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3</a:t>
            </a:r>
            <a:endParaRPr lang="ru-RU" sz="1400" b="1"/>
          </a:p>
        </p:txBody>
      </p:sp>
      <p:sp>
        <p:nvSpPr>
          <p:cNvPr id="150546" name="Text Box 313"/>
          <p:cNvSpPr txBox="1">
            <a:spLocks noChangeArrowheads="1"/>
          </p:cNvSpPr>
          <p:nvPr/>
        </p:nvSpPr>
        <p:spPr bwMode="auto">
          <a:xfrm>
            <a:off x="1331913" y="48339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7</a:t>
            </a:r>
            <a:endParaRPr lang="ru-RU" sz="1400" b="1"/>
          </a:p>
        </p:txBody>
      </p:sp>
      <p:sp>
        <p:nvSpPr>
          <p:cNvPr id="150547" name="Text Box 314"/>
          <p:cNvSpPr txBox="1">
            <a:spLocks noChangeArrowheads="1"/>
          </p:cNvSpPr>
          <p:nvPr/>
        </p:nvSpPr>
        <p:spPr bwMode="auto">
          <a:xfrm>
            <a:off x="1306513" y="515778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11</a:t>
            </a:r>
            <a:endParaRPr lang="ru-RU" sz="1400" b="1"/>
          </a:p>
        </p:txBody>
      </p:sp>
      <p:sp>
        <p:nvSpPr>
          <p:cNvPr id="150548" name="Text Box 315"/>
          <p:cNvSpPr txBox="1">
            <a:spLocks noChangeArrowheads="1"/>
          </p:cNvSpPr>
          <p:nvPr/>
        </p:nvSpPr>
        <p:spPr bwMode="auto">
          <a:xfrm>
            <a:off x="1254125" y="547528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15</a:t>
            </a:r>
            <a:endParaRPr lang="ru-RU" sz="1400" b="1"/>
          </a:p>
        </p:txBody>
      </p:sp>
      <p:sp>
        <p:nvSpPr>
          <p:cNvPr id="150549" name="Text Box 316"/>
          <p:cNvSpPr txBox="1">
            <a:spLocks noChangeArrowheads="1"/>
          </p:cNvSpPr>
          <p:nvPr/>
        </p:nvSpPr>
        <p:spPr bwMode="auto">
          <a:xfrm>
            <a:off x="1763713" y="982663"/>
            <a:ext cx="360362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1">
                <a:solidFill>
                  <a:schemeClr val="hlink"/>
                </a:solidFill>
              </a:rPr>
              <a:t>0</a:t>
            </a:r>
            <a:endParaRPr lang="ru-RU" sz="1200" b="1">
              <a:solidFill>
                <a:schemeClr val="hlink"/>
              </a:solidFill>
            </a:endParaRPr>
          </a:p>
        </p:txBody>
      </p:sp>
      <p:sp>
        <p:nvSpPr>
          <p:cNvPr id="150550" name="Text Box 317"/>
          <p:cNvSpPr txBox="1">
            <a:spLocks noChangeArrowheads="1"/>
          </p:cNvSpPr>
          <p:nvPr/>
        </p:nvSpPr>
        <p:spPr bwMode="auto">
          <a:xfrm>
            <a:off x="1768475" y="119856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1" name="Text Box 318"/>
          <p:cNvSpPr txBox="1">
            <a:spLocks noChangeArrowheads="1"/>
          </p:cNvSpPr>
          <p:nvPr/>
        </p:nvSpPr>
        <p:spPr bwMode="auto">
          <a:xfrm>
            <a:off x="1751013" y="144145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2" name="Text Box 319"/>
          <p:cNvSpPr txBox="1">
            <a:spLocks noChangeArrowheads="1"/>
          </p:cNvSpPr>
          <p:nvPr/>
        </p:nvSpPr>
        <p:spPr bwMode="auto">
          <a:xfrm>
            <a:off x="1790700" y="223996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3" name="Text Box 320"/>
          <p:cNvSpPr txBox="1">
            <a:spLocks noChangeArrowheads="1"/>
          </p:cNvSpPr>
          <p:nvPr/>
        </p:nvSpPr>
        <p:spPr bwMode="auto">
          <a:xfrm>
            <a:off x="1776413" y="247015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4" name="Text Box 321"/>
          <p:cNvSpPr txBox="1">
            <a:spLocks noChangeArrowheads="1"/>
          </p:cNvSpPr>
          <p:nvPr/>
        </p:nvSpPr>
        <p:spPr bwMode="auto">
          <a:xfrm>
            <a:off x="1763713" y="271145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5" name="Text Box 322"/>
          <p:cNvSpPr txBox="1">
            <a:spLocks noChangeArrowheads="1"/>
          </p:cNvSpPr>
          <p:nvPr/>
        </p:nvSpPr>
        <p:spPr bwMode="auto">
          <a:xfrm>
            <a:off x="1763713" y="3482975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6" name="Text Box 323"/>
          <p:cNvSpPr txBox="1">
            <a:spLocks noChangeArrowheads="1"/>
          </p:cNvSpPr>
          <p:nvPr/>
        </p:nvSpPr>
        <p:spPr bwMode="auto">
          <a:xfrm>
            <a:off x="1763713" y="372110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7" name="Text Box 324"/>
          <p:cNvSpPr txBox="1">
            <a:spLocks noChangeArrowheads="1"/>
          </p:cNvSpPr>
          <p:nvPr/>
        </p:nvSpPr>
        <p:spPr bwMode="auto">
          <a:xfrm>
            <a:off x="1763713" y="396240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8" name="Text Box 325"/>
          <p:cNvSpPr txBox="1">
            <a:spLocks noChangeArrowheads="1"/>
          </p:cNvSpPr>
          <p:nvPr/>
        </p:nvSpPr>
        <p:spPr bwMode="auto">
          <a:xfrm>
            <a:off x="1763713" y="4754563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59" name="Text Box 326"/>
          <p:cNvSpPr txBox="1">
            <a:spLocks noChangeArrowheads="1"/>
          </p:cNvSpPr>
          <p:nvPr/>
        </p:nvSpPr>
        <p:spPr bwMode="auto">
          <a:xfrm>
            <a:off x="1763713" y="4983163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0" name="Text Box 327"/>
          <p:cNvSpPr txBox="1">
            <a:spLocks noChangeArrowheads="1"/>
          </p:cNvSpPr>
          <p:nvPr/>
        </p:nvSpPr>
        <p:spPr bwMode="auto">
          <a:xfrm>
            <a:off x="1763713" y="5232400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1" name="Text Box 328"/>
          <p:cNvSpPr txBox="1">
            <a:spLocks noChangeArrowheads="1"/>
          </p:cNvSpPr>
          <p:nvPr/>
        </p:nvSpPr>
        <p:spPr bwMode="auto">
          <a:xfrm>
            <a:off x="3627438" y="1979613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2" name="Text Box 329"/>
          <p:cNvSpPr txBox="1">
            <a:spLocks noChangeArrowheads="1"/>
          </p:cNvSpPr>
          <p:nvPr/>
        </p:nvSpPr>
        <p:spPr bwMode="auto">
          <a:xfrm>
            <a:off x="3711575" y="226377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1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3" name="Text Box 330"/>
          <p:cNvSpPr txBox="1">
            <a:spLocks noChangeArrowheads="1"/>
          </p:cNvSpPr>
          <p:nvPr/>
        </p:nvSpPr>
        <p:spPr bwMode="auto">
          <a:xfrm>
            <a:off x="3711575" y="2571750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2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4" name="Text Box 331"/>
          <p:cNvSpPr txBox="1">
            <a:spLocks noChangeArrowheads="1"/>
          </p:cNvSpPr>
          <p:nvPr/>
        </p:nvSpPr>
        <p:spPr bwMode="auto">
          <a:xfrm>
            <a:off x="3635375" y="289401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3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5" name="Text Box 332"/>
          <p:cNvSpPr txBox="1">
            <a:spLocks noChangeArrowheads="1"/>
          </p:cNvSpPr>
          <p:nvPr/>
        </p:nvSpPr>
        <p:spPr bwMode="auto">
          <a:xfrm>
            <a:off x="3530600" y="310991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6" name="Text Box 333"/>
          <p:cNvSpPr txBox="1">
            <a:spLocks noChangeArrowheads="1"/>
          </p:cNvSpPr>
          <p:nvPr/>
        </p:nvSpPr>
        <p:spPr bwMode="auto">
          <a:xfrm>
            <a:off x="3708400" y="336073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2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7" name="Text Box 334"/>
          <p:cNvSpPr txBox="1">
            <a:spLocks noChangeArrowheads="1"/>
          </p:cNvSpPr>
          <p:nvPr/>
        </p:nvSpPr>
        <p:spPr bwMode="auto">
          <a:xfrm>
            <a:off x="3716338" y="36401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4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8" name="Text Box 335"/>
          <p:cNvSpPr txBox="1">
            <a:spLocks noChangeArrowheads="1"/>
          </p:cNvSpPr>
          <p:nvPr/>
        </p:nvSpPr>
        <p:spPr bwMode="auto">
          <a:xfrm>
            <a:off x="3721100" y="3937000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6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69" name="Text Box 336"/>
          <p:cNvSpPr txBox="1">
            <a:spLocks noChangeArrowheads="1"/>
          </p:cNvSpPr>
          <p:nvPr/>
        </p:nvSpPr>
        <p:spPr bwMode="auto">
          <a:xfrm>
            <a:off x="3525838" y="4262438"/>
            <a:ext cx="36036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0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70" name="Text Box 337"/>
          <p:cNvSpPr txBox="1">
            <a:spLocks noChangeArrowheads="1"/>
          </p:cNvSpPr>
          <p:nvPr/>
        </p:nvSpPr>
        <p:spPr bwMode="auto">
          <a:xfrm>
            <a:off x="3635375" y="447833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3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71" name="Text Box 338"/>
          <p:cNvSpPr txBox="1">
            <a:spLocks noChangeArrowheads="1"/>
          </p:cNvSpPr>
          <p:nvPr/>
        </p:nvSpPr>
        <p:spPr bwMode="auto">
          <a:xfrm>
            <a:off x="3686175" y="476726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6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72" name="Text Box 339"/>
          <p:cNvSpPr txBox="1">
            <a:spLocks noChangeArrowheads="1"/>
          </p:cNvSpPr>
          <p:nvPr/>
        </p:nvSpPr>
        <p:spPr bwMode="auto">
          <a:xfrm>
            <a:off x="3670300" y="516096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>
                <a:solidFill>
                  <a:schemeClr val="hlink"/>
                </a:solidFill>
              </a:rPr>
              <a:t>9</a:t>
            </a:r>
            <a:endParaRPr lang="ru-RU" sz="1400" b="1">
              <a:solidFill>
                <a:schemeClr val="hlink"/>
              </a:solidFill>
            </a:endParaRPr>
          </a:p>
        </p:txBody>
      </p:sp>
      <p:sp>
        <p:nvSpPr>
          <p:cNvPr id="150573" name="Text Box 340"/>
          <p:cNvSpPr txBox="1">
            <a:spLocks noChangeArrowheads="1"/>
          </p:cNvSpPr>
          <p:nvPr/>
        </p:nvSpPr>
        <p:spPr bwMode="auto">
          <a:xfrm>
            <a:off x="7750175" y="72072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0</a:t>
            </a:r>
            <a:endParaRPr lang="ru-RU" sz="1400" b="1"/>
          </a:p>
        </p:txBody>
      </p:sp>
      <p:sp>
        <p:nvSpPr>
          <p:cNvPr id="150574" name="Text Box 341"/>
          <p:cNvSpPr txBox="1">
            <a:spLocks noChangeArrowheads="1"/>
          </p:cNvSpPr>
          <p:nvPr/>
        </p:nvSpPr>
        <p:spPr bwMode="auto">
          <a:xfrm>
            <a:off x="7750175" y="103187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</a:t>
            </a:r>
            <a:endParaRPr lang="ru-RU" sz="1400" b="1"/>
          </a:p>
        </p:txBody>
      </p:sp>
      <p:sp>
        <p:nvSpPr>
          <p:cNvPr id="150575" name="Text Box 342"/>
          <p:cNvSpPr txBox="1">
            <a:spLocks noChangeArrowheads="1"/>
          </p:cNvSpPr>
          <p:nvPr/>
        </p:nvSpPr>
        <p:spPr bwMode="auto">
          <a:xfrm>
            <a:off x="7750175" y="133508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2</a:t>
            </a:r>
            <a:endParaRPr lang="ru-RU" sz="1400" b="1"/>
          </a:p>
        </p:txBody>
      </p:sp>
      <p:sp>
        <p:nvSpPr>
          <p:cNvPr id="150576" name="Text Box 343"/>
          <p:cNvSpPr txBox="1">
            <a:spLocks noChangeArrowheads="1"/>
          </p:cNvSpPr>
          <p:nvPr/>
        </p:nvSpPr>
        <p:spPr bwMode="auto">
          <a:xfrm>
            <a:off x="7750175" y="168433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3</a:t>
            </a:r>
            <a:endParaRPr lang="ru-RU" sz="1400" b="1"/>
          </a:p>
        </p:txBody>
      </p:sp>
      <p:sp>
        <p:nvSpPr>
          <p:cNvPr id="150577" name="Text Box 344"/>
          <p:cNvSpPr txBox="1">
            <a:spLocks noChangeArrowheads="1"/>
          </p:cNvSpPr>
          <p:nvPr/>
        </p:nvSpPr>
        <p:spPr bwMode="auto">
          <a:xfrm>
            <a:off x="7750175" y="198278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4</a:t>
            </a:r>
            <a:endParaRPr lang="ru-RU" sz="1400" b="1"/>
          </a:p>
        </p:txBody>
      </p:sp>
      <p:sp>
        <p:nvSpPr>
          <p:cNvPr id="150578" name="Text Box 345"/>
          <p:cNvSpPr txBox="1">
            <a:spLocks noChangeArrowheads="1"/>
          </p:cNvSpPr>
          <p:nvPr/>
        </p:nvSpPr>
        <p:spPr bwMode="auto">
          <a:xfrm>
            <a:off x="7750175" y="227647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5</a:t>
            </a:r>
            <a:endParaRPr lang="ru-RU" sz="1400" b="1"/>
          </a:p>
        </p:txBody>
      </p:sp>
      <p:sp>
        <p:nvSpPr>
          <p:cNvPr id="150579" name="Text Box 346"/>
          <p:cNvSpPr txBox="1">
            <a:spLocks noChangeArrowheads="1"/>
          </p:cNvSpPr>
          <p:nvPr/>
        </p:nvSpPr>
        <p:spPr bwMode="auto">
          <a:xfrm>
            <a:off x="7750175" y="260032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6</a:t>
            </a:r>
            <a:endParaRPr lang="ru-RU" sz="1400" b="1"/>
          </a:p>
        </p:txBody>
      </p:sp>
      <p:sp>
        <p:nvSpPr>
          <p:cNvPr id="150580" name="Text Box 347"/>
          <p:cNvSpPr txBox="1">
            <a:spLocks noChangeArrowheads="1"/>
          </p:cNvSpPr>
          <p:nvPr/>
        </p:nvSpPr>
        <p:spPr bwMode="auto">
          <a:xfrm>
            <a:off x="7750175" y="294957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7</a:t>
            </a:r>
            <a:endParaRPr lang="ru-RU" sz="1400" b="1"/>
          </a:p>
        </p:txBody>
      </p:sp>
      <p:sp>
        <p:nvSpPr>
          <p:cNvPr id="150581" name="Text Box 348"/>
          <p:cNvSpPr txBox="1">
            <a:spLocks noChangeArrowheads="1"/>
          </p:cNvSpPr>
          <p:nvPr/>
        </p:nvSpPr>
        <p:spPr bwMode="auto">
          <a:xfrm>
            <a:off x="7750175" y="3244850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8</a:t>
            </a:r>
            <a:endParaRPr lang="ru-RU" sz="1400" b="1"/>
          </a:p>
        </p:txBody>
      </p:sp>
      <p:sp>
        <p:nvSpPr>
          <p:cNvPr id="150582" name="Text Box 349"/>
          <p:cNvSpPr txBox="1">
            <a:spLocks noChangeArrowheads="1"/>
          </p:cNvSpPr>
          <p:nvPr/>
        </p:nvSpPr>
        <p:spPr bwMode="auto">
          <a:xfrm>
            <a:off x="7750175" y="357663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9</a:t>
            </a:r>
            <a:endParaRPr lang="ru-RU" sz="1400" b="1"/>
          </a:p>
        </p:txBody>
      </p:sp>
      <p:sp>
        <p:nvSpPr>
          <p:cNvPr id="150583" name="Text Box 350"/>
          <p:cNvSpPr txBox="1">
            <a:spLocks noChangeArrowheads="1"/>
          </p:cNvSpPr>
          <p:nvPr/>
        </p:nvSpPr>
        <p:spPr bwMode="auto">
          <a:xfrm>
            <a:off x="7750175" y="390207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10</a:t>
            </a:r>
            <a:endParaRPr lang="ru-RU" sz="1400" b="1"/>
          </a:p>
        </p:txBody>
      </p:sp>
      <p:sp>
        <p:nvSpPr>
          <p:cNvPr id="150584" name="Text Box 351"/>
          <p:cNvSpPr txBox="1">
            <a:spLocks noChangeArrowheads="1"/>
          </p:cNvSpPr>
          <p:nvPr/>
        </p:nvSpPr>
        <p:spPr bwMode="auto">
          <a:xfrm>
            <a:off x="7750175" y="4224338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11</a:t>
            </a:r>
            <a:endParaRPr lang="ru-RU" sz="1400" b="1"/>
          </a:p>
        </p:txBody>
      </p:sp>
      <p:sp>
        <p:nvSpPr>
          <p:cNvPr id="150585" name="Text Box 352"/>
          <p:cNvSpPr txBox="1">
            <a:spLocks noChangeArrowheads="1"/>
          </p:cNvSpPr>
          <p:nvPr/>
        </p:nvSpPr>
        <p:spPr bwMode="auto">
          <a:xfrm>
            <a:off x="7750175" y="4506913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12</a:t>
            </a:r>
            <a:endParaRPr lang="ru-RU" sz="1400" b="1"/>
          </a:p>
        </p:txBody>
      </p:sp>
      <p:sp>
        <p:nvSpPr>
          <p:cNvPr id="150586" name="Text Box 353"/>
          <p:cNvSpPr txBox="1">
            <a:spLocks noChangeArrowheads="1"/>
          </p:cNvSpPr>
          <p:nvPr/>
        </p:nvSpPr>
        <p:spPr bwMode="auto">
          <a:xfrm>
            <a:off x="7750175" y="482282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13</a:t>
            </a:r>
            <a:endParaRPr lang="ru-RU" sz="1400" b="1"/>
          </a:p>
        </p:txBody>
      </p:sp>
      <p:sp>
        <p:nvSpPr>
          <p:cNvPr id="150587" name="Text Box 354"/>
          <p:cNvSpPr txBox="1">
            <a:spLocks noChangeArrowheads="1"/>
          </p:cNvSpPr>
          <p:nvPr/>
        </p:nvSpPr>
        <p:spPr bwMode="auto">
          <a:xfrm>
            <a:off x="7750175" y="5140325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14</a:t>
            </a:r>
            <a:endParaRPr lang="ru-RU" sz="1400" b="1"/>
          </a:p>
        </p:txBody>
      </p:sp>
      <p:sp>
        <p:nvSpPr>
          <p:cNvPr id="150588" name="Text Box 355"/>
          <p:cNvSpPr txBox="1">
            <a:spLocks noChangeArrowheads="1"/>
          </p:cNvSpPr>
          <p:nvPr/>
        </p:nvSpPr>
        <p:spPr bwMode="auto">
          <a:xfrm>
            <a:off x="7750175" y="5492750"/>
            <a:ext cx="3603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15</a:t>
            </a:r>
            <a:endParaRPr lang="ru-RU" sz="1400" b="1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6038"/>
            <a:ext cx="8784975" cy="574651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Принцип построения алгоритма БПФ с произвольным основанием</a:t>
            </a:r>
          </a:p>
        </p:txBody>
      </p:sp>
      <p:sp>
        <p:nvSpPr>
          <p:cNvPr id="9933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836613"/>
            <a:ext cx="8496300" cy="5545137"/>
          </a:xfrm>
        </p:spPr>
        <p:txBody>
          <a:bodyPr>
            <a:normAutofit lnSpcReduction="10000"/>
          </a:bodyPr>
          <a:lstStyle/>
          <a:p>
            <a:pPr marL="342900" indent="-342900" eaLnBrk="1" hangingPunct="1">
              <a:buFontTx/>
              <a:buNone/>
            </a:pPr>
            <a:r>
              <a:rPr lang="ru-RU" sz="1800" b="1" dirty="0" smtClean="0"/>
              <a:t>Если </a:t>
            </a:r>
            <a:r>
              <a:rPr lang="en-US" sz="1800" b="1" dirty="0" smtClean="0"/>
              <a:t>N – </a:t>
            </a:r>
            <a:r>
              <a:rPr lang="ru-RU" sz="1800" b="1" dirty="0" smtClean="0"/>
              <a:t>составное число, то одномерный массив отсчетов можно записать в виде матрицы  размерности </a:t>
            </a:r>
            <a:r>
              <a:rPr lang="en-US" sz="1800" b="1" dirty="0" smtClean="0"/>
              <a:t>N=</a:t>
            </a:r>
            <a:r>
              <a:rPr lang="en-US" sz="1800" b="1" dirty="0" err="1" smtClean="0"/>
              <a:t>MxL</a:t>
            </a:r>
            <a:r>
              <a:rPr lang="ru-RU" sz="1800" b="1" dirty="0" smtClean="0"/>
              <a:t>. </a:t>
            </a:r>
          </a:p>
          <a:p>
            <a:pPr marL="342900" indent="-342900" eaLnBrk="1" hangingPunct="1">
              <a:buFontTx/>
              <a:buNone/>
            </a:pPr>
            <a:r>
              <a:rPr lang="ru-RU" sz="1800" b="1" u="sng" dirty="0" smtClean="0"/>
              <a:t>Алгоритм вычисления ДПФ размерности </a:t>
            </a:r>
            <a:r>
              <a:rPr lang="en-US" sz="1800" b="1" u="sng" dirty="0" smtClean="0"/>
              <a:t>N:</a:t>
            </a:r>
            <a:endParaRPr lang="ru-RU" sz="1800" b="1" u="sng" dirty="0" smtClean="0"/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sz="1800" b="1" dirty="0" smtClean="0"/>
              <a:t>Преобразовать одномерный массив в матрицу </a:t>
            </a:r>
            <a:r>
              <a:rPr lang="ru-RU" sz="1800" dirty="0" smtClean="0"/>
              <a:t>(заполнение по строкам!)</a:t>
            </a:r>
            <a:r>
              <a:rPr lang="ru-RU" sz="1800" b="1" dirty="0" smtClean="0"/>
              <a:t>    </a:t>
            </a:r>
            <a:endParaRPr lang="en-US" sz="1800" b="1" dirty="0" smtClean="0"/>
          </a:p>
          <a:p>
            <a:pPr marL="3429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800" b="1" dirty="0" smtClean="0"/>
              <a:t>Вычислить ДПФ каждого столбца </a:t>
            </a:r>
          </a:p>
          <a:p>
            <a:pPr marL="3429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800" b="1" dirty="0" smtClean="0"/>
              <a:t>Умножить элементы матрицы  </a:t>
            </a:r>
          </a:p>
          <a:p>
            <a:pPr marL="342900" indent="-342900" eaLnBrk="1" hangingPunct="1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1800" b="1" dirty="0" smtClean="0"/>
              <a:t>Вычислить ДПФ каждой строки </a:t>
            </a:r>
          </a:p>
          <a:p>
            <a:pPr marL="342900" indent="-342900" eaLnBrk="1" hangingPunct="1">
              <a:buFont typeface="Wingdings" pitchFamily="2" charset="2"/>
              <a:buChar char="v"/>
            </a:pPr>
            <a:r>
              <a:rPr lang="ru-RU" sz="1800" b="1" dirty="0" smtClean="0"/>
              <a:t>Преобразовать матрицу в одномерный массив </a:t>
            </a:r>
            <a:r>
              <a:rPr lang="ru-RU" sz="1800" dirty="0" smtClean="0"/>
              <a:t>(считывание по строкам!).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ru-RU" sz="1800" i="1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1800" i="1" dirty="0" smtClean="0"/>
              <a:t>Если размерность строки или столбца - составное число, разбиение можно повторить</a:t>
            </a:r>
            <a:r>
              <a:rPr lang="ru-RU" sz="1800" dirty="0" smtClean="0"/>
              <a:t>.</a:t>
            </a:r>
          </a:p>
          <a:p>
            <a:pPr marL="342900" indent="-342900" algn="ctr" eaLnBrk="1" hangingPunct="1">
              <a:buFont typeface="Wingdings" pitchFamily="2" charset="2"/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Для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произвольных составных </a:t>
            </a:r>
            <a:r>
              <a:rPr lang="en-US" sz="1800" dirty="0" smtClean="0">
                <a:solidFill>
                  <a:schemeClr val="tx1"/>
                </a:solidFill>
              </a:rPr>
              <a:t>N </a:t>
            </a:r>
            <a:r>
              <a:rPr lang="ru-RU" sz="1800" dirty="0" smtClean="0">
                <a:solidFill>
                  <a:schemeClr val="tx1"/>
                </a:solidFill>
              </a:rPr>
              <a:t>наиболее быстрый алгоритм со смешанным основанием – АВПФ (алгоритм Винограда преобразования Фурье).</a:t>
            </a:r>
          </a:p>
        </p:txBody>
      </p:sp>
      <p:sp>
        <p:nvSpPr>
          <p:cNvPr id="9933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662731D8-2F30-4FD1-A192-22F786BA847F}" type="slidenum">
              <a:rPr lang="ru-RU" smtClean="0"/>
              <a:pPr/>
              <a:t>22</a:t>
            </a:fld>
            <a:endParaRPr lang="ru-RU" dirty="0" smtClean="0"/>
          </a:p>
        </p:txBody>
      </p:sp>
      <p:graphicFrame>
        <p:nvGraphicFramePr>
          <p:cNvPr id="99330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5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1" name="Object 5"/>
          <p:cNvGraphicFramePr>
            <a:graphicFrameLocks noChangeAspect="1"/>
          </p:cNvGraphicFramePr>
          <p:nvPr/>
        </p:nvGraphicFramePr>
        <p:xfrm>
          <a:off x="4756150" y="2484438"/>
          <a:ext cx="391160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6" name="Equation" r:id="rId5" imgW="3352680" imgH="431640" progId="Equation.DSMT4">
                  <p:embed/>
                </p:oleObj>
              </mc:Choice>
              <mc:Fallback>
                <p:oleObj name="Equation" r:id="rId5" imgW="3352680" imgH="431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6150" y="2484438"/>
                        <a:ext cx="3911600" cy="576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2" name="Object 6"/>
          <p:cNvGraphicFramePr>
            <a:graphicFrameLocks noChangeAspect="1"/>
          </p:cNvGraphicFramePr>
          <p:nvPr/>
        </p:nvGraphicFramePr>
        <p:xfrm>
          <a:off x="4440238" y="3213100"/>
          <a:ext cx="4227512" cy="35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7" name="Equation" r:id="rId7" imgW="3187440" imgH="253800" progId="Equation.DSMT4">
                  <p:embed/>
                </p:oleObj>
              </mc:Choice>
              <mc:Fallback>
                <p:oleObj name="Equation" r:id="rId7" imgW="318744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0238" y="3213100"/>
                        <a:ext cx="4227512" cy="350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3" name="Object 7"/>
          <p:cNvGraphicFramePr>
            <a:graphicFrameLocks noChangeAspect="1"/>
          </p:cNvGraphicFramePr>
          <p:nvPr/>
        </p:nvGraphicFramePr>
        <p:xfrm>
          <a:off x="4643438" y="3713163"/>
          <a:ext cx="402431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8" name="Equation" r:id="rId9" imgW="3340080" imgH="431640" progId="Equation.DSMT4">
                  <p:embed/>
                </p:oleObj>
              </mc:Choice>
              <mc:Fallback>
                <p:oleObj name="Equation" r:id="rId9" imgW="334008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713163"/>
                        <a:ext cx="4024312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4" name="Object 8"/>
          <p:cNvGraphicFramePr>
            <a:graphicFrameLocks noChangeAspect="1"/>
          </p:cNvGraphicFramePr>
          <p:nvPr/>
        </p:nvGraphicFramePr>
        <p:xfrm>
          <a:off x="1958975" y="2108200"/>
          <a:ext cx="670877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829" name="Equation" r:id="rId11" imgW="4902120" imgH="215640" progId="Equation.DSMT4">
                  <p:embed/>
                </p:oleObj>
              </mc:Choice>
              <mc:Fallback>
                <p:oleObj name="Equation" r:id="rId11" imgW="4902120" imgH="215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8975" y="2108200"/>
                        <a:ext cx="6708775" cy="295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Сравнение БПФ и гребенки фильтров.</a:t>
            </a:r>
          </a:p>
        </p:txBody>
      </p:sp>
      <p:sp>
        <p:nvSpPr>
          <p:cNvPr id="100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859338" y="692150"/>
            <a:ext cx="3960812" cy="568960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>
                <a:solidFill>
                  <a:srgbClr val="0000FF"/>
                </a:solidFill>
              </a:rPr>
              <a:t>Гребенка фильтров: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smtClean="0">
                <a:solidFill>
                  <a:schemeClr val="tx1"/>
                </a:solidFill>
              </a:rPr>
              <a:t>выдает </a:t>
            </a:r>
            <a:r>
              <a:rPr lang="en-US" sz="1800" smtClean="0">
                <a:solidFill>
                  <a:schemeClr val="tx1"/>
                </a:solidFill>
              </a:rPr>
              <a:t>N </a:t>
            </a:r>
            <a:r>
              <a:rPr lang="ru-RU" sz="1800" smtClean="0">
                <a:solidFill>
                  <a:schemeClr val="tx1"/>
                </a:solidFill>
              </a:rPr>
              <a:t>спектральных отсчетов в каждый момент времени;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smtClean="0">
                <a:solidFill>
                  <a:schemeClr val="tx1"/>
                </a:solidFill>
              </a:rPr>
              <a:t>Требует </a:t>
            </a:r>
            <a:r>
              <a:rPr lang="en-US" sz="1800" smtClean="0">
                <a:solidFill>
                  <a:schemeClr val="tx1"/>
                </a:solidFill>
              </a:rPr>
              <a:t>N </a:t>
            </a:r>
            <a:r>
              <a:rPr lang="ru-RU" sz="1800" smtClean="0">
                <a:solidFill>
                  <a:schemeClr val="tx1"/>
                </a:solidFill>
              </a:rPr>
              <a:t>операций умножения-накопления на 1 отсчет сигнала.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1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00FF"/>
                </a:solidFill>
              </a:rPr>
              <a:t>БПФ без перекрытия: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smtClean="0">
                <a:solidFill>
                  <a:schemeClr val="tx1"/>
                </a:solidFill>
              </a:rPr>
              <a:t>Выдает </a:t>
            </a:r>
            <a:r>
              <a:rPr lang="en-US" sz="1800" smtClean="0">
                <a:solidFill>
                  <a:schemeClr val="tx1"/>
                </a:solidFill>
              </a:rPr>
              <a:t>N </a:t>
            </a:r>
            <a:r>
              <a:rPr lang="ru-RU" sz="1800" smtClean="0">
                <a:solidFill>
                  <a:schemeClr val="tx1"/>
                </a:solidFill>
              </a:rPr>
              <a:t>спектральных отсчетов через </a:t>
            </a:r>
            <a:r>
              <a:rPr lang="en-US" sz="1800" smtClean="0">
                <a:solidFill>
                  <a:schemeClr val="tx1"/>
                </a:solidFill>
              </a:rPr>
              <a:t>N </a:t>
            </a:r>
            <a:r>
              <a:rPr lang="ru-RU" sz="1800" smtClean="0">
                <a:solidFill>
                  <a:schemeClr val="tx1"/>
                </a:solidFill>
              </a:rPr>
              <a:t>отсчетов сигнала;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smtClean="0">
                <a:solidFill>
                  <a:schemeClr val="tx1"/>
                </a:solidFill>
              </a:rPr>
              <a:t>Требует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 операций умножения-накопления на 1 отсчет сигнала.</a:t>
            </a:r>
            <a:r>
              <a:rPr lang="ru-RU" sz="2000" smtClean="0">
                <a:solidFill>
                  <a:srgbClr val="0000FF"/>
                </a:solidFill>
              </a:rPr>
              <a:t>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000" smtClean="0">
              <a:solidFill>
                <a:srgbClr val="0000FF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>
                <a:solidFill>
                  <a:srgbClr val="0000FF"/>
                </a:solidFill>
              </a:rPr>
              <a:t>БПФ с перекрытием: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smtClean="0">
                <a:solidFill>
                  <a:schemeClr val="tx1"/>
                </a:solidFill>
              </a:rPr>
              <a:t>Выдает </a:t>
            </a:r>
            <a:r>
              <a:rPr lang="en-US" sz="1800" smtClean="0">
                <a:solidFill>
                  <a:schemeClr val="tx1"/>
                </a:solidFill>
              </a:rPr>
              <a:t>N </a:t>
            </a:r>
            <a:r>
              <a:rPr lang="ru-RU" sz="1800" smtClean="0">
                <a:solidFill>
                  <a:schemeClr val="tx1"/>
                </a:solidFill>
              </a:rPr>
              <a:t>отсчетов через</a:t>
            </a:r>
            <a:endParaRPr lang="en-US" sz="180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1800" smtClean="0">
                <a:solidFill>
                  <a:schemeClr val="tx1"/>
                </a:solidFill>
              </a:rPr>
              <a:t>отсчетов  сигнала;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800" smtClean="0">
                <a:solidFill>
                  <a:schemeClr val="tx1"/>
                </a:solidFill>
              </a:rPr>
              <a:t>Требует в </a:t>
            </a:r>
            <a:r>
              <a:rPr lang="en-US" sz="1800" smtClean="0">
                <a:solidFill>
                  <a:schemeClr val="tx1"/>
                </a:solidFill>
              </a:rPr>
              <a:t>K </a:t>
            </a:r>
            <a:r>
              <a:rPr lang="ru-RU" sz="1800" smtClean="0">
                <a:solidFill>
                  <a:schemeClr val="tx1"/>
                </a:solidFill>
              </a:rPr>
              <a:t>раз больше операций</a:t>
            </a:r>
          </a:p>
        </p:txBody>
      </p:sp>
      <p:sp>
        <p:nvSpPr>
          <p:cNvPr id="100361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06688126-382B-43D6-AB4C-61434D37F4C9}" type="slidenum">
              <a:rPr lang="ru-RU" smtClean="0"/>
              <a:pPr/>
              <a:t>23</a:t>
            </a:fld>
            <a:endParaRPr lang="ru-RU" dirty="0" smtClean="0"/>
          </a:p>
        </p:txBody>
      </p:sp>
      <p:sp>
        <p:nvSpPr>
          <p:cNvPr id="100364" name="Text Box 9"/>
          <p:cNvSpPr txBox="1">
            <a:spLocks noChangeArrowheads="1"/>
          </p:cNvSpPr>
          <p:nvPr/>
        </p:nvSpPr>
        <p:spPr bwMode="auto">
          <a:xfrm>
            <a:off x="611188" y="2981325"/>
            <a:ext cx="719137" cy="325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30000"/>
              <a:t>-N</a:t>
            </a:r>
            <a:endParaRPr lang="ru-RU"/>
          </a:p>
        </p:txBody>
      </p:sp>
      <p:sp>
        <p:nvSpPr>
          <p:cNvPr id="100365" name="Text Box 10"/>
          <p:cNvSpPr txBox="1">
            <a:spLocks noChangeArrowheads="1"/>
          </p:cNvSpPr>
          <p:nvPr/>
        </p:nvSpPr>
        <p:spPr bwMode="auto">
          <a:xfrm>
            <a:off x="3205163" y="1593850"/>
            <a:ext cx="719137" cy="325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30000"/>
              <a:t>-1</a:t>
            </a:r>
            <a:endParaRPr lang="ru-RU"/>
          </a:p>
        </p:txBody>
      </p:sp>
      <p:sp>
        <p:nvSpPr>
          <p:cNvPr id="100366" name="Oval 13"/>
          <p:cNvSpPr>
            <a:spLocks noChangeArrowheads="1"/>
          </p:cNvSpPr>
          <p:nvPr/>
        </p:nvSpPr>
        <p:spPr bwMode="auto">
          <a:xfrm>
            <a:off x="2339975" y="1268413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100367" name="AutoShape 14"/>
          <p:cNvSpPr>
            <a:spLocks noChangeArrowheads="1"/>
          </p:cNvSpPr>
          <p:nvPr/>
        </p:nvSpPr>
        <p:spPr bwMode="auto">
          <a:xfrm rot="-5400000">
            <a:off x="2687638" y="1698625"/>
            <a:ext cx="215900" cy="18097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68" name="Line 15"/>
          <p:cNvSpPr>
            <a:spLocks noChangeShapeType="1"/>
          </p:cNvSpPr>
          <p:nvPr/>
        </p:nvSpPr>
        <p:spPr bwMode="auto">
          <a:xfrm>
            <a:off x="2616200" y="1420813"/>
            <a:ext cx="1884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69" name="Freeform 16"/>
          <p:cNvSpPr>
            <a:spLocks/>
          </p:cNvSpPr>
          <p:nvPr/>
        </p:nvSpPr>
        <p:spPr bwMode="auto">
          <a:xfrm>
            <a:off x="3908425" y="1420813"/>
            <a:ext cx="304800" cy="331787"/>
          </a:xfrm>
          <a:custGeom>
            <a:avLst/>
            <a:gdLst>
              <a:gd name="T0" fmla="*/ 2147483647 w 192"/>
              <a:gd name="T1" fmla="*/ 0 h 209"/>
              <a:gd name="T2" fmla="*/ 2147483647 w 192"/>
              <a:gd name="T3" fmla="*/ 2147483647 h 209"/>
              <a:gd name="T4" fmla="*/ 0 w 192"/>
              <a:gd name="T5" fmla="*/ 2147483647 h 209"/>
              <a:gd name="T6" fmla="*/ 0 60000 65536"/>
              <a:gd name="T7" fmla="*/ 0 60000 65536"/>
              <a:gd name="T8" fmla="*/ 0 60000 65536"/>
              <a:gd name="T9" fmla="*/ 0 w 192"/>
              <a:gd name="T10" fmla="*/ 0 h 209"/>
              <a:gd name="T11" fmla="*/ 192 w 192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09">
                <a:moveTo>
                  <a:pt x="192" y="0"/>
                </a:moveTo>
                <a:lnTo>
                  <a:pt x="192" y="209"/>
                </a:lnTo>
                <a:lnTo>
                  <a:pt x="0" y="209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70" name="Line 17"/>
          <p:cNvSpPr>
            <a:spLocks noChangeShapeType="1"/>
          </p:cNvSpPr>
          <p:nvPr/>
        </p:nvSpPr>
        <p:spPr bwMode="auto">
          <a:xfrm flipH="1">
            <a:off x="2886075" y="1778000"/>
            <a:ext cx="3190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71" name="Freeform 18"/>
          <p:cNvSpPr>
            <a:spLocks/>
          </p:cNvSpPr>
          <p:nvPr/>
        </p:nvSpPr>
        <p:spPr bwMode="auto">
          <a:xfrm>
            <a:off x="2473325" y="1562100"/>
            <a:ext cx="231775" cy="217488"/>
          </a:xfrm>
          <a:custGeom>
            <a:avLst/>
            <a:gdLst>
              <a:gd name="T0" fmla="*/ 2147483647 w 146"/>
              <a:gd name="T1" fmla="*/ 2147483647 h 137"/>
              <a:gd name="T2" fmla="*/ 0 w 146"/>
              <a:gd name="T3" fmla="*/ 2147483647 h 137"/>
              <a:gd name="T4" fmla="*/ 0 w 146"/>
              <a:gd name="T5" fmla="*/ 0 h 137"/>
              <a:gd name="T6" fmla="*/ 0 60000 65536"/>
              <a:gd name="T7" fmla="*/ 0 60000 65536"/>
              <a:gd name="T8" fmla="*/ 0 60000 65536"/>
              <a:gd name="T9" fmla="*/ 0 w 146"/>
              <a:gd name="T10" fmla="*/ 0 h 137"/>
              <a:gd name="T11" fmla="*/ 146 w 146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37">
                <a:moveTo>
                  <a:pt x="146" y="137"/>
                </a:moveTo>
                <a:lnTo>
                  <a:pt x="0" y="13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72" name="Text Box 19"/>
          <p:cNvSpPr txBox="1">
            <a:spLocks noChangeArrowheads="1"/>
          </p:cNvSpPr>
          <p:nvPr/>
        </p:nvSpPr>
        <p:spPr bwMode="auto">
          <a:xfrm>
            <a:off x="2616200" y="189706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30000"/>
              <a:t>0</a:t>
            </a:r>
            <a:endParaRPr lang="ru-RU"/>
          </a:p>
        </p:txBody>
      </p:sp>
      <p:sp>
        <p:nvSpPr>
          <p:cNvPr id="100373" name="Line 20"/>
          <p:cNvSpPr>
            <a:spLocks noChangeShapeType="1"/>
          </p:cNvSpPr>
          <p:nvPr/>
        </p:nvSpPr>
        <p:spPr bwMode="auto">
          <a:xfrm>
            <a:off x="2052638" y="1420813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74" name="Text Box 21"/>
          <p:cNvSpPr txBox="1">
            <a:spLocks noChangeArrowheads="1"/>
          </p:cNvSpPr>
          <p:nvPr/>
        </p:nvSpPr>
        <p:spPr bwMode="auto">
          <a:xfrm>
            <a:off x="3213100" y="2563813"/>
            <a:ext cx="719138" cy="32543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30000"/>
              <a:t>-1</a:t>
            </a:r>
            <a:endParaRPr lang="ru-RU"/>
          </a:p>
        </p:txBody>
      </p:sp>
      <p:sp>
        <p:nvSpPr>
          <p:cNvPr id="100375" name="Oval 22"/>
          <p:cNvSpPr>
            <a:spLocks noChangeArrowheads="1"/>
          </p:cNvSpPr>
          <p:nvPr/>
        </p:nvSpPr>
        <p:spPr bwMode="auto">
          <a:xfrm>
            <a:off x="2347913" y="2238375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100376" name="AutoShape 23"/>
          <p:cNvSpPr>
            <a:spLocks noChangeArrowheads="1"/>
          </p:cNvSpPr>
          <p:nvPr/>
        </p:nvSpPr>
        <p:spPr bwMode="auto">
          <a:xfrm rot="-5400000">
            <a:off x="2695576" y="2668587"/>
            <a:ext cx="215900" cy="18097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77" name="Line 24"/>
          <p:cNvSpPr>
            <a:spLocks noChangeShapeType="1"/>
          </p:cNvSpPr>
          <p:nvPr/>
        </p:nvSpPr>
        <p:spPr bwMode="auto">
          <a:xfrm>
            <a:off x="2624138" y="2390775"/>
            <a:ext cx="188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78" name="Freeform 25"/>
          <p:cNvSpPr>
            <a:spLocks/>
          </p:cNvSpPr>
          <p:nvPr/>
        </p:nvSpPr>
        <p:spPr bwMode="auto">
          <a:xfrm>
            <a:off x="3916363" y="2390775"/>
            <a:ext cx="304800" cy="331788"/>
          </a:xfrm>
          <a:custGeom>
            <a:avLst/>
            <a:gdLst>
              <a:gd name="T0" fmla="*/ 2147483647 w 192"/>
              <a:gd name="T1" fmla="*/ 0 h 209"/>
              <a:gd name="T2" fmla="*/ 2147483647 w 192"/>
              <a:gd name="T3" fmla="*/ 2147483647 h 209"/>
              <a:gd name="T4" fmla="*/ 0 w 192"/>
              <a:gd name="T5" fmla="*/ 2147483647 h 209"/>
              <a:gd name="T6" fmla="*/ 0 60000 65536"/>
              <a:gd name="T7" fmla="*/ 0 60000 65536"/>
              <a:gd name="T8" fmla="*/ 0 60000 65536"/>
              <a:gd name="T9" fmla="*/ 0 w 192"/>
              <a:gd name="T10" fmla="*/ 0 h 209"/>
              <a:gd name="T11" fmla="*/ 192 w 192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09">
                <a:moveTo>
                  <a:pt x="192" y="0"/>
                </a:moveTo>
                <a:lnTo>
                  <a:pt x="192" y="209"/>
                </a:lnTo>
                <a:lnTo>
                  <a:pt x="0" y="209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79" name="Line 26"/>
          <p:cNvSpPr>
            <a:spLocks noChangeShapeType="1"/>
          </p:cNvSpPr>
          <p:nvPr/>
        </p:nvSpPr>
        <p:spPr bwMode="auto">
          <a:xfrm flipH="1">
            <a:off x="2894013" y="2747963"/>
            <a:ext cx="319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80" name="Freeform 27"/>
          <p:cNvSpPr>
            <a:spLocks/>
          </p:cNvSpPr>
          <p:nvPr/>
        </p:nvSpPr>
        <p:spPr bwMode="auto">
          <a:xfrm>
            <a:off x="2481263" y="2532063"/>
            <a:ext cx="231775" cy="217487"/>
          </a:xfrm>
          <a:custGeom>
            <a:avLst/>
            <a:gdLst>
              <a:gd name="T0" fmla="*/ 2147483647 w 146"/>
              <a:gd name="T1" fmla="*/ 2147483647 h 137"/>
              <a:gd name="T2" fmla="*/ 0 w 146"/>
              <a:gd name="T3" fmla="*/ 2147483647 h 137"/>
              <a:gd name="T4" fmla="*/ 0 w 146"/>
              <a:gd name="T5" fmla="*/ 0 h 137"/>
              <a:gd name="T6" fmla="*/ 0 60000 65536"/>
              <a:gd name="T7" fmla="*/ 0 60000 65536"/>
              <a:gd name="T8" fmla="*/ 0 60000 65536"/>
              <a:gd name="T9" fmla="*/ 0 w 146"/>
              <a:gd name="T10" fmla="*/ 0 h 137"/>
              <a:gd name="T11" fmla="*/ 146 w 146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37">
                <a:moveTo>
                  <a:pt x="146" y="137"/>
                </a:moveTo>
                <a:lnTo>
                  <a:pt x="0" y="13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81" name="Text Box 28"/>
          <p:cNvSpPr txBox="1">
            <a:spLocks noChangeArrowheads="1"/>
          </p:cNvSpPr>
          <p:nvPr/>
        </p:nvSpPr>
        <p:spPr bwMode="auto">
          <a:xfrm>
            <a:off x="2687638" y="2867025"/>
            <a:ext cx="444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30000"/>
              <a:t>1</a:t>
            </a:r>
            <a:endParaRPr lang="ru-RU"/>
          </a:p>
        </p:txBody>
      </p:sp>
      <p:sp>
        <p:nvSpPr>
          <p:cNvPr id="100382" name="Line 29"/>
          <p:cNvSpPr>
            <a:spLocks noChangeShapeType="1"/>
          </p:cNvSpPr>
          <p:nvPr/>
        </p:nvSpPr>
        <p:spPr bwMode="auto">
          <a:xfrm>
            <a:off x="2060575" y="239077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83" name="Text Box 30"/>
          <p:cNvSpPr txBox="1">
            <a:spLocks noChangeArrowheads="1"/>
          </p:cNvSpPr>
          <p:nvPr/>
        </p:nvSpPr>
        <p:spPr bwMode="auto">
          <a:xfrm>
            <a:off x="3213100" y="3714750"/>
            <a:ext cx="719138" cy="325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30000"/>
              <a:t>-1</a:t>
            </a:r>
            <a:endParaRPr lang="ru-RU"/>
          </a:p>
        </p:txBody>
      </p:sp>
      <p:sp>
        <p:nvSpPr>
          <p:cNvPr id="100384" name="Oval 31"/>
          <p:cNvSpPr>
            <a:spLocks noChangeArrowheads="1"/>
          </p:cNvSpPr>
          <p:nvPr/>
        </p:nvSpPr>
        <p:spPr bwMode="auto">
          <a:xfrm>
            <a:off x="2347913" y="3389313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100385" name="AutoShape 32"/>
          <p:cNvSpPr>
            <a:spLocks noChangeArrowheads="1"/>
          </p:cNvSpPr>
          <p:nvPr/>
        </p:nvSpPr>
        <p:spPr bwMode="auto">
          <a:xfrm rot="-5400000">
            <a:off x="2695576" y="3819525"/>
            <a:ext cx="215900" cy="18097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86" name="Line 33"/>
          <p:cNvSpPr>
            <a:spLocks noChangeShapeType="1"/>
          </p:cNvSpPr>
          <p:nvPr/>
        </p:nvSpPr>
        <p:spPr bwMode="auto">
          <a:xfrm>
            <a:off x="2624138" y="3541713"/>
            <a:ext cx="188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87" name="Freeform 34"/>
          <p:cNvSpPr>
            <a:spLocks/>
          </p:cNvSpPr>
          <p:nvPr/>
        </p:nvSpPr>
        <p:spPr bwMode="auto">
          <a:xfrm>
            <a:off x="3916363" y="3541713"/>
            <a:ext cx="304800" cy="331787"/>
          </a:xfrm>
          <a:custGeom>
            <a:avLst/>
            <a:gdLst>
              <a:gd name="T0" fmla="*/ 2147483647 w 192"/>
              <a:gd name="T1" fmla="*/ 0 h 209"/>
              <a:gd name="T2" fmla="*/ 2147483647 w 192"/>
              <a:gd name="T3" fmla="*/ 2147483647 h 209"/>
              <a:gd name="T4" fmla="*/ 0 w 192"/>
              <a:gd name="T5" fmla="*/ 2147483647 h 209"/>
              <a:gd name="T6" fmla="*/ 0 60000 65536"/>
              <a:gd name="T7" fmla="*/ 0 60000 65536"/>
              <a:gd name="T8" fmla="*/ 0 60000 65536"/>
              <a:gd name="T9" fmla="*/ 0 w 192"/>
              <a:gd name="T10" fmla="*/ 0 h 209"/>
              <a:gd name="T11" fmla="*/ 192 w 192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09">
                <a:moveTo>
                  <a:pt x="192" y="0"/>
                </a:moveTo>
                <a:lnTo>
                  <a:pt x="192" y="209"/>
                </a:lnTo>
                <a:lnTo>
                  <a:pt x="0" y="209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88" name="Line 35"/>
          <p:cNvSpPr>
            <a:spLocks noChangeShapeType="1"/>
          </p:cNvSpPr>
          <p:nvPr/>
        </p:nvSpPr>
        <p:spPr bwMode="auto">
          <a:xfrm flipH="1">
            <a:off x="2894013" y="3898900"/>
            <a:ext cx="319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89" name="Freeform 36"/>
          <p:cNvSpPr>
            <a:spLocks/>
          </p:cNvSpPr>
          <p:nvPr/>
        </p:nvSpPr>
        <p:spPr bwMode="auto">
          <a:xfrm>
            <a:off x="2481263" y="3683000"/>
            <a:ext cx="231775" cy="217488"/>
          </a:xfrm>
          <a:custGeom>
            <a:avLst/>
            <a:gdLst>
              <a:gd name="T0" fmla="*/ 2147483647 w 146"/>
              <a:gd name="T1" fmla="*/ 2147483647 h 137"/>
              <a:gd name="T2" fmla="*/ 0 w 146"/>
              <a:gd name="T3" fmla="*/ 2147483647 h 137"/>
              <a:gd name="T4" fmla="*/ 0 w 146"/>
              <a:gd name="T5" fmla="*/ 0 h 137"/>
              <a:gd name="T6" fmla="*/ 0 60000 65536"/>
              <a:gd name="T7" fmla="*/ 0 60000 65536"/>
              <a:gd name="T8" fmla="*/ 0 60000 65536"/>
              <a:gd name="T9" fmla="*/ 0 w 146"/>
              <a:gd name="T10" fmla="*/ 0 h 137"/>
              <a:gd name="T11" fmla="*/ 146 w 146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37">
                <a:moveTo>
                  <a:pt x="146" y="137"/>
                </a:moveTo>
                <a:lnTo>
                  <a:pt x="0" y="13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90" name="Text Box 37"/>
          <p:cNvSpPr txBox="1">
            <a:spLocks noChangeArrowheads="1"/>
          </p:cNvSpPr>
          <p:nvPr/>
        </p:nvSpPr>
        <p:spPr bwMode="auto">
          <a:xfrm>
            <a:off x="2687638" y="4017963"/>
            <a:ext cx="4445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30000"/>
              <a:t>k</a:t>
            </a:r>
            <a:endParaRPr lang="ru-RU"/>
          </a:p>
        </p:txBody>
      </p:sp>
      <p:sp>
        <p:nvSpPr>
          <p:cNvPr id="100391" name="Line 38"/>
          <p:cNvSpPr>
            <a:spLocks noChangeShapeType="1"/>
          </p:cNvSpPr>
          <p:nvPr/>
        </p:nvSpPr>
        <p:spPr bwMode="auto">
          <a:xfrm>
            <a:off x="2060575" y="3541713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92" name="Line 39"/>
          <p:cNvSpPr>
            <a:spLocks noChangeShapeType="1"/>
          </p:cNvSpPr>
          <p:nvPr/>
        </p:nvSpPr>
        <p:spPr bwMode="auto">
          <a:xfrm>
            <a:off x="2060575" y="3141663"/>
            <a:ext cx="2376488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93" name="Text Box 40"/>
          <p:cNvSpPr txBox="1">
            <a:spLocks noChangeArrowheads="1"/>
          </p:cNvSpPr>
          <p:nvPr/>
        </p:nvSpPr>
        <p:spPr bwMode="auto">
          <a:xfrm>
            <a:off x="3225800" y="4854575"/>
            <a:ext cx="719138" cy="32543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18000" tIns="10800" rIns="18000" bIns="1080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  <a:r>
              <a:rPr lang="en-US" baseline="30000"/>
              <a:t>-1</a:t>
            </a:r>
            <a:endParaRPr lang="ru-RU"/>
          </a:p>
        </p:txBody>
      </p:sp>
      <p:sp>
        <p:nvSpPr>
          <p:cNvPr id="100394" name="Oval 41"/>
          <p:cNvSpPr>
            <a:spLocks noChangeArrowheads="1"/>
          </p:cNvSpPr>
          <p:nvPr/>
        </p:nvSpPr>
        <p:spPr bwMode="auto">
          <a:xfrm>
            <a:off x="2360613" y="4529138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+</a:t>
            </a:r>
            <a:endParaRPr lang="ru-RU"/>
          </a:p>
        </p:txBody>
      </p:sp>
      <p:sp>
        <p:nvSpPr>
          <p:cNvPr id="100395" name="AutoShape 42"/>
          <p:cNvSpPr>
            <a:spLocks noChangeArrowheads="1"/>
          </p:cNvSpPr>
          <p:nvPr/>
        </p:nvSpPr>
        <p:spPr bwMode="auto">
          <a:xfrm rot="-5400000">
            <a:off x="2708276" y="4959350"/>
            <a:ext cx="215900" cy="180975"/>
          </a:xfrm>
          <a:prstGeom prst="triangle">
            <a:avLst>
              <a:gd name="adj" fmla="val 50000"/>
            </a:avLst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0396" name="Line 43"/>
          <p:cNvSpPr>
            <a:spLocks noChangeShapeType="1"/>
          </p:cNvSpPr>
          <p:nvPr/>
        </p:nvSpPr>
        <p:spPr bwMode="auto">
          <a:xfrm>
            <a:off x="2636838" y="4681538"/>
            <a:ext cx="1884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97" name="Freeform 44"/>
          <p:cNvSpPr>
            <a:spLocks/>
          </p:cNvSpPr>
          <p:nvPr/>
        </p:nvSpPr>
        <p:spPr bwMode="auto">
          <a:xfrm>
            <a:off x="3929063" y="4681538"/>
            <a:ext cx="304800" cy="331787"/>
          </a:xfrm>
          <a:custGeom>
            <a:avLst/>
            <a:gdLst>
              <a:gd name="T0" fmla="*/ 2147483647 w 192"/>
              <a:gd name="T1" fmla="*/ 0 h 209"/>
              <a:gd name="T2" fmla="*/ 2147483647 w 192"/>
              <a:gd name="T3" fmla="*/ 2147483647 h 209"/>
              <a:gd name="T4" fmla="*/ 0 w 192"/>
              <a:gd name="T5" fmla="*/ 2147483647 h 209"/>
              <a:gd name="T6" fmla="*/ 0 60000 65536"/>
              <a:gd name="T7" fmla="*/ 0 60000 65536"/>
              <a:gd name="T8" fmla="*/ 0 60000 65536"/>
              <a:gd name="T9" fmla="*/ 0 w 192"/>
              <a:gd name="T10" fmla="*/ 0 h 209"/>
              <a:gd name="T11" fmla="*/ 192 w 192"/>
              <a:gd name="T12" fmla="*/ 209 h 20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209">
                <a:moveTo>
                  <a:pt x="192" y="0"/>
                </a:moveTo>
                <a:lnTo>
                  <a:pt x="192" y="209"/>
                </a:lnTo>
                <a:lnTo>
                  <a:pt x="0" y="209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98" name="Line 45"/>
          <p:cNvSpPr>
            <a:spLocks noChangeShapeType="1"/>
          </p:cNvSpPr>
          <p:nvPr/>
        </p:nvSpPr>
        <p:spPr bwMode="auto">
          <a:xfrm flipH="1">
            <a:off x="2906713" y="5038725"/>
            <a:ext cx="3190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399" name="Freeform 46"/>
          <p:cNvSpPr>
            <a:spLocks/>
          </p:cNvSpPr>
          <p:nvPr/>
        </p:nvSpPr>
        <p:spPr bwMode="auto">
          <a:xfrm>
            <a:off x="2493963" y="4822825"/>
            <a:ext cx="231775" cy="217488"/>
          </a:xfrm>
          <a:custGeom>
            <a:avLst/>
            <a:gdLst>
              <a:gd name="T0" fmla="*/ 2147483647 w 146"/>
              <a:gd name="T1" fmla="*/ 2147483647 h 137"/>
              <a:gd name="T2" fmla="*/ 0 w 146"/>
              <a:gd name="T3" fmla="*/ 2147483647 h 137"/>
              <a:gd name="T4" fmla="*/ 0 w 146"/>
              <a:gd name="T5" fmla="*/ 0 h 137"/>
              <a:gd name="T6" fmla="*/ 0 60000 65536"/>
              <a:gd name="T7" fmla="*/ 0 60000 65536"/>
              <a:gd name="T8" fmla="*/ 0 60000 65536"/>
              <a:gd name="T9" fmla="*/ 0 w 146"/>
              <a:gd name="T10" fmla="*/ 0 h 137"/>
              <a:gd name="T11" fmla="*/ 146 w 146"/>
              <a:gd name="T12" fmla="*/ 137 h 13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37">
                <a:moveTo>
                  <a:pt x="146" y="137"/>
                </a:moveTo>
                <a:lnTo>
                  <a:pt x="0" y="136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400" name="Text Box 47"/>
          <p:cNvSpPr txBox="1">
            <a:spLocks noChangeArrowheads="1"/>
          </p:cNvSpPr>
          <p:nvPr/>
        </p:nvSpPr>
        <p:spPr bwMode="auto">
          <a:xfrm>
            <a:off x="2636838" y="5157788"/>
            <a:ext cx="5889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</a:t>
            </a:r>
            <a:r>
              <a:rPr lang="en-US" baseline="30000"/>
              <a:t>N-1</a:t>
            </a:r>
            <a:endParaRPr lang="ru-RU"/>
          </a:p>
        </p:txBody>
      </p:sp>
      <p:sp>
        <p:nvSpPr>
          <p:cNvPr id="100401" name="Line 48"/>
          <p:cNvSpPr>
            <a:spLocks noChangeShapeType="1"/>
          </p:cNvSpPr>
          <p:nvPr/>
        </p:nvSpPr>
        <p:spPr bwMode="auto">
          <a:xfrm>
            <a:off x="2073275" y="4681538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402" name="Line 49"/>
          <p:cNvSpPr>
            <a:spLocks noChangeShapeType="1"/>
          </p:cNvSpPr>
          <p:nvPr/>
        </p:nvSpPr>
        <p:spPr bwMode="auto">
          <a:xfrm>
            <a:off x="2062163" y="4365625"/>
            <a:ext cx="2376487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403" name="Oval 50"/>
          <p:cNvSpPr>
            <a:spLocks noChangeArrowheads="1"/>
          </p:cNvSpPr>
          <p:nvPr/>
        </p:nvSpPr>
        <p:spPr bwMode="auto">
          <a:xfrm>
            <a:off x="1403350" y="2563813"/>
            <a:ext cx="288925" cy="2889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/>
              <a:t>-</a:t>
            </a:r>
            <a:endParaRPr lang="ru-RU"/>
          </a:p>
        </p:txBody>
      </p:sp>
      <p:sp>
        <p:nvSpPr>
          <p:cNvPr id="100404" name="Line 51"/>
          <p:cNvSpPr>
            <a:spLocks noChangeShapeType="1"/>
          </p:cNvSpPr>
          <p:nvPr/>
        </p:nvSpPr>
        <p:spPr bwMode="auto">
          <a:xfrm>
            <a:off x="250825" y="2727325"/>
            <a:ext cx="11525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405" name="Freeform 52"/>
          <p:cNvSpPr>
            <a:spLocks/>
          </p:cNvSpPr>
          <p:nvPr/>
        </p:nvSpPr>
        <p:spPr bwMode="auto">
          <a:xfrm>
            <a:off x="1330325" y="2870200"/>
            <a:ext cx="231775" cy="271463"/>
          </a:xfrm>
          <a:custGeom>
            <a:avLst/>
            <a:gdLst>
              <a:gd name="T0" fmla="*/ 0 w 146"/>
              <a:gd name="T1" fmla="*/ 2147483647 h 171"/>
              <a:gd name="T2" fmla="*/ 2147483647 w 146"/>
              <a:gd name="T3" fmla="*/ 2147483647 h 171"/>
              <a:gd name="T4" fmla="*/ 2147483647 w 146"/>
              <a:gd name="T5" fmla="*/ 0 h 171"/>
              <a:gd name="T6" fmla="*/ 0 60000 65536"/>
              <a:gd name="T7" fmla="*/ 0 60000 65536"/>
              <a:gd name="T8" fmla="*/ 0 60000 65536"/>
              <a:gd name="T9" fmla="*/ 0 w 146"/>
              <a:gd name="T10" fmla="*/ 0 h 171"/>
              <a:gd name="T11" fmla="*/ 146 w 146"/>
              <a:gd name="T12" fmla="*/ 171 h 17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6" h="171">
                <a:moveTo>
                  <a:pt x="0" y="171"/>
                </a:moveTo>
                <a:lnTo>
                  <a:pt x="138" y="168"/>
                </a:lnTo>
                <a:lnTo>
                  <a:pt x="146" y="0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406" name="Freeform 53"/>
          <p:cNvSpPr>
            <a:spLocks/>
          </p:cNvSpPr>
          <p:nvPr/>
        </p:nvSpPr>
        <p:spPr bwMode="auto">
          <a:xfrm>
            <a:off x="393700" y="2727325"/>
            <a:ext cx="217488" cy="422275"/>
          </a:xfrm>
          <a:custGeom>
            <a:avLst/>
            <a:gdLst>
              <a:gd name="T0" fmla="*/ 2147483647 w 137"/>
              <a:gd name="T1" fmla="*/ 0 h 266"/>
              <a:gd name="T2" fmla="*/ 0 w 137"/>
              <a:gd name="T3" fmla="*/ 2147483647 h 266"/>
              <a:gd name="T4" fmla="*/ 2147483647 w 137"/>
              <a:gd name="T5" fmla="*/ 2147483647 h 266"/>
              <a:gd name="T6" fmla="*/ 0 60000 65536"/>
              <a:gd name="T7" fmla="*/ 0 60000 65536"/>
              <a:gd name="T8" fmla="*/ 0 60000 65536"/>
              <a:gd name="T9" fmla="*/ 0 w 137"/>
              <a:gd name="T10" fmla="*/ 0 h 266"/>
              <a:gd name="T11" fmla="*/ 137 w 137"/>
              <a:gd name="T12" fmla="*/ 266 h 26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7" h="266">
                <a:moveTo>
                  <a:pt x="1" y="0"/>
                </a:moveTo>
                <a:lnTo>
                  <a:pt x="0" y="266"/>
                </a:lnTo>
                <a:lnTo>
                  <a:pt x="137" y="261"/>
                </a:lnTo>
              </a:path>
            </a:pathLst>
          </a:custGeom>
          <a:noFill/>
          <a:ln w="28575">
            <a:solidFill>
              <a:schemeClr val="tx1"/>
            </a:solidFill>
            <a:round/>
            <a:headEnd type="oval" w="med" len="med"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00407" name="Line 54"/>
          <p:cNvSpPr>
            <a:spLocks noChangeShapeType="1"/>
          </p:cNvSpPr>
          <p:nvPr/>
        </p:nvSpPr>
        <p:spPr bwMode="auto">
          <a:xfrm>
            <a:off x="2052638" y="1420813"/>
            <a:ext cx="0" cy="32734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0408" name="Line 55"/>
          <p:cNvSpPr>
            <a:spLocks noChangeShapeType="1"/>
          </p:cNvSpPr>
          <p:nvPr/>
        </p:nvSpPr>
        <p:spPr bwMode="auto">
          <a:xfrm>
            <a:off x="1692275" y="2722563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graphicFrame>
        <p:nvGraphicFramePr>
          <p:cNvPr id="100354" name="Object 57"/>
          <p:cNvGraphicFramePr>
            <a:graphicFrameLocks noChangeAspect="1"/>
          </p:cNvGraphicFramePr>
          <p:nvPr/>
        </p:nvGraphicFramePr>
        <p:xfrm>
          <a:off x="323850" y="2398713"/>
          <a:ext cx="442913" cy="369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47" name="Equation" r:id="rId3" imgW="304560" imgH="253800" progId="Equation.DSMT4">
                  <p:embed/>
                </p:oleObj>
              </mc:Choice>
              <mc:Fallback>
                <p:oleObj name="Equation" r:id="rId3" imgW="304560" imgH="2538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2398713"/>
                        <a:ext cx="442913" cy="369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58"/>
          <p:cNvGraphicFramePr>
            <a:graphicFrameLocks noChangeAspect="1"/>
          </p:cNvGraphicFramePr>
          <p:nvPr/>
        </p:nvGraphicFramePr>
        <p:xfrm>
          <a:off x="4114800" y="1014413"/>
          <a:ext cx="541338" cy="33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48" name="Equation" r:id="rId5" imgW="406080" imgH="253800" progId="Equation.DSMT4">
                  <p:embed/>
                </p:oleObj>
              </mc:Choice>
              <mc:Fallback>
                <p:oleObj name="Equation" r:id="rId5" imgW="406080" imgH="2538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014413"/>
                        <a:ext cx="541338" cy="338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63"/>
          <p:cNvGraphicFramePr>
            <a:graphicFrameLocks noChangeAspect="1"/>
          </p:cNvGraphicFramePr>
          <p:nvPr/>
        </p:nvGraphicFramePr>
        <p:xfrm>
          <a:off x="4114800" y="2008188"/>
          <a:ext cx="6397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49" name="Equation" r:id="rId7" imgW="393480" imgH="253800" progId="Equation.DSMT4">
                  <p:embed/>
                </p:oleObj>
              </mc:Choice>
              <mc:Fallback>
                <p:oleObj name="Equation" r:id="rId7" imgW="393480" imgH="2538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008188"/>
                        <a:ext cx="63976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7" name="Object 66"/>
          <p:cNvGraphicFramePr>
            <a:graphicFrameLocks noChangeAspect="1"/>
          </p:cNvGraphicFramePr>
          <p:nvPr/>
        </p:nvGraphicFramePr>
        <p:xfrm>
          <a:off x="4108450" y="3143250"/>
          <a:ext cx="646113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50" name="Equation" r:id="rId9" imgW="406080" imgH="253800" progId="Equation.DSMT4">
                  <p:embed/>
                </p:oleObj>
              </mc:Choice>
              <mc:Fallback>
                <p:oleObj name="Equation" r:id="rId9" imgW="406080" imgH="253800" progId="Equation.DSMT4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8450" y="3143250"/>
                        <a:ext cx="646113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8" name="Object 67"/>
          <p:cNvGraphicFramePr>
            <a:graphicFrameLocks noChangeAspect="1"/>
          </p:cNvGraphicFramePr>
          <p:nvPr/>
        </p:nvGraphicFramePr>
        <p:xfrm>
          <a:off x="4051300" y="4330700"/>
          <a:ext cx="703263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51" name="Equation" r:id="rId11" imgW="520560" imgH="253800" progId="Equation.DSMT4">
                  <p:embed/>
                </p:oleObj>
              </mc:Choice>
              <mc:Fallback>
                <p:oleObj name="Equation" r:id="rId11" imgW="520560" imgH="253800" progId="Equation.DSMT4">
                  <p:embed/>
                  <p:pic>
                    <p:nvPicPr>
                      <p:cNvPr id="0" name="Object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1300" y="4330700"/>
                        <a:ext cx="703263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409" name="Text Box 68"/>
          <p:cNvSpPr txBox="1">
            <a:spLocks noChangeArrowheads="1"/>
          </p:cNvSpPr>
          <p:nvPr/>
        </p:nvSpPr>
        <p:spPr bwMode="auto">
          <a:xfrm>
            <a:off x="611188" y="5432425"/>
            <a:ext cx="4143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0000FF"/>
                </a:solidFill>
              </a:rPr>
              <a:t>Анализатор спектра в виде гребенки фильтров</a:t>
            </a:r>
          </a:p>
        </p:txBody>
      </p:sp>
      <p:graphicFrame>
        <p:nvGraphicFramePr>
          <p:cNvPr id="100359" name="Object 69"/>
          <p:cNvGraphicFramePr>
            <a:graphicFrameLocks noChangeAspect="1"/>
          </p:cNvGraphicFramePr>
          <p:nvPr/>
        </p:nvGraphicFramePr>
        <p:xfrm>
          <a:off x="6410325" y="3192463"/>
          <a:ext cx="1079500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52" name="Equation" r:id="rId13" imgW="711000" imgH="304560" progId="Equation.DSMT4">
                  <p:embed/>
                </p:oleObj>
              </mc:Choice>
              <mc:Fallback>
                <p:oleObj name="Equation" r:id="rId13" imgW="711000" imgH="30456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0325" y="3192463"/>
                        <a:ext cx="1079500" cy="5222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70"/>
          <p:cNvGraphicFramePr>
            <a:graphicFrameLocks noChangeAspect="1"/>
          </p:cNvGraphicFramePr>
          <p:nvPr/>
        </p:nvGraphicFramePr>
        <p:xfrm>
          <a:off x="7934325" y="4818063"/>
          <a:ext cx="590550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53" name="Equation" r:id="rId15" imgW="317160" imgH="304560" progId="Equation.DSMT4">
                  <p:embed/>
                </p:oleObj>
              </mc:Choice>
              <mc:Fallback>
                <p:oleObj name="Equation" r:id="rId15" imgW="317160" imgH="304560" progId="Equation.DSMT4">
                  <p:embed/>
                  <p:pic>
                    <p:nvPicPr>
                      <p:cNvPr id="0" name="Object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325" y="4818063"/>
                        <a:ext cx="590550" cy="454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smtClean="0"/>
              <a:t>Использование «окон» при спектральном анализе</a:t>
            </a:r>
          </a:p>
        </p:txBody>
      </p:sp>
      <p:sp>
        <p:nvSpPr>
          <p:cNvPr id="101384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Импульсная характеристика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одного из гребенки фильтров: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Частотная характеристика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(без фазового множителя):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endParaRPr lang="ru-RU" sz="2000" smtClean="0"/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2000" smtClean="0"/>
              <a:t>Проблема: </a:t>
            </a:r>
            <a:r>
              <a:rPr lang="ru-RU" sz="2000" b="1" smtClean="0">
                <a:solidFill>
                  <a:schemeClr val="tx1"/>
                </a:solidFill>
              </a:rPr>
              <a:t>маскировка слабых спектральных компонент сильными из-за высоких боковых лепестков АЧХ фильтра.</a:t>
            </a:r>
          </a:p>
        </p:txBody>
      </p:sp>
      <p:pic>
        <p:nvPicPr>
          <p:cNvPr id="101387" name="Picture 12" descr="exRec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3613150"/>
            <a:ext cx="6983412" cy="2768600"/>
          </a:xfrm>
          <a:noFill/>
        </p:spPr>
      </p:pic>
      <p:sp>
        <p:nvSpPr>
          <p:cNvPr id="101382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06A2499B-0B5A-4051-9B77-3578DA0D59F3}" type="slidenum">
              <a:rPr lang="ru-RU" smtClean="0"/>
              <a:pPr/>
              <a:t>24</a:t>
            </a:fld>
            <a:endParaRPr lang="ru-RU" dirty="0" smtClean="0"/>
          </a:p>
        </p:txBody>
      </p:sp>
      <p:graphicFrame>
        <p:nvGraphicFramePr>
          <p:cNvPr id="101378" name="Object 6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4" name="Equation" r:id="rId4" imgW="914400" imgH="198720" progId="Equation.DSMT4">
                  <p:embed/>
                </p:oleObj>
              </mc:Choice>
              <mc:Fallback>
                <p:oleObj name="Equation" r:id="rId4" imgW="914400" imgH="19872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1379" name="Object 8"/>
          <p:cNvGraphicFramePr>
            <a:graphicFrameLocks noChangeAspect="1"/>
          </p:cNvGraphicFramePr>
          <p:nvPr/>
        </p:nvGraphicFramePr>
        <p:xfrm>
          <a:off x="4140200" y="692150"/>
          <a:ext cx="4535488" cy="1039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5" name="Equation" r:id="rId6" imgW="2743200" imgH="685800" progId="Equation.DSMT4">
                  <p:embed/>
                </p:oleObj>
              </mc:Choice>
              <mc:Fallback>
                <p:oleObj name="Equation" r:id="rId6" imgW="274320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692150"/>
                        <a:ext cx="4535488" cy="1039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1380" name="Object 9"/>
          <p:cNvGraphicFramePr>
            <a:graphicFrameLocks noChangeAspect="1"/>
          </p:cNvGraphicFramePr>
          <p:nvPr/>
        </p:nvGraphicFramePr>
        <p:xfrm>
          <a:off x="4140200" y="1731963"/>
          <a:ext cx="2736850" cy="1336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6" name="Equation" r:id="rId8" imgW="1701062" imgH="1002865" progId="Equation.DSMT4">
                  <p:embed/>
                </p:oleObj>
              </mc:Choice>
              <mc:Fallback>
                <p:oleObj name="Equation" r:id="rId8" imgW="1701062" imgH="1002865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1731963"/>
                        <a:ext cx="2736850" cy="1336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6" name="Rectangle 11"/>
          <p:cNvSpPr>
            <a:spLocks noChangeArrowheads="1"/>
          </p:cNvSpPr>
          <p:nvPr/>
        </p:nvSpPr>
        <p:spPr bwMode="auto">
          <a:xfrm>
            <a:off x="0" y="1000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1388" name="Text Box 13"/>
          <p:cNvSpPr txBox="1">
            <a:spLocks noChangeArrowheads="1"/>
          </p:cNvSpPr>
          <p:nvPr/>
        </p:nvSpPr>
        <p:spPr bwMode="auto">
          <a:xfrm>
            <a:off x="1187450" y="3575050"/>
            <a:ext cx="720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дБ</a:t>
            </a:r>
          </a:p>
        </p:txBody>
      </p:sp>
      <p:graphicFrame>
        <p:nvGraphicFramePr>
          <p:cNvPr id="101381" name="Object 14"/>
          <p:cNvGraphicFramePr>
            <a:graphicFrameLocks noChangeAspect="1"/>
          </p:cNvGraphicFramePr>
          <p:nvPr/>
        </p:nvGraphicFramePr>
        <p:xfrm>
          <a:off x="7156450" y="2205038"/>
          <a:ext cx="1231900" cy="290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777" name="Equation" r:id="rId10" imgW="749160" imgH="215640" progId="Equation.DSMT4">
                  <p:embed/>
                </p:oleObj>
              </mc:Choice>
              <mc:Fallback>
                <p:oleObj name="Equation" r:id="rId10" imgW="7491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6450" y="2205038"/>
                        <a:ext cx="1231900" cy="290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389" name="Text Box 16"/>
          <p:cNvSpPr txBox="1">
            <a:spLocks noChangeArrowheads="1"/>
          </p:cNvSpPr>
          <p:nvPr/>
        </p:nvSpPr>
        <p:spPr bwMode="auto">
          <a:xfrm>
            <a:off x="6877050" y="3787775"/>
            <a:ext cx="1943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Амплитуды сигналов: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chemeClr val="accent2"/>
                </a:solidFill>
              </a:rPr>
              <a:t>А1 – 1 (0 дБ)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663300"/>
                </a:solidFill>
              </a:rPr>
              <a:t>А2 – 0.01 (-40 дБ)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А3 –0.001(-60 дБ)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Использование «окон» при спектральном анализе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23850" y="692150"/>
            <a:ext cx="4032250" cy="56896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000" dirty="0" smtClean="0"/>
              <a:t>Во временной области – умножение сигнала на весовую функцию «окна».</a:t>
            </a:r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endParaRPr lang="ru-RU" sz="2000" dirty="0" smtClean="0"/>
          </a:p>
          <a:p>
            <a:pPr marL="0" indent="0" algn="ctr" eaLnBrk="1" hangingPunct="1">
              <a:buFontTx/>
              <a:buNone/>
            </a:pPr>
            <a:r>
              <a:rPr lang="ru-RU" sz="2000" dirty="0" smtClean="0"/>
              <a:t>1 умножение на отсчет для всех видов окон</a:t>
            </a:r>
          </a:p>
        </p:txBody>
      </p:sp>
      <p:sp>
        <p:nvSpPr>
          <p:cNvPr id="151557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500563" y="692150"/>
            <a:ext cx="4319587" cy="56896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Tx/>
              <a:buNone/>
            </a:pPr>
            <a:r>
              <a:rPr lang="ru-RU" sz="2000" smtClean="0"/>
              <a:t>В спектральной области – свертка спектра сигнала с частотной характеристикой «окна».</a:t>
            </a:r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endParaRPr lang="ru-RU" sz="2000" smtClean="0"/>
          </a:p>
          <a:p>
            <a:pPr marL="0" indent="0" algn="ctr" eaLnBrk="1" hangingPunct="1">
              <a:buFontTx/>
              <a:buNone/>
            </a:pPr>
            <a:r>
              <a:rPr lang="ru-RU" sz="1800" smtClean="0"/>
              <a:t>    Для окна Ханна порядок фильтра -3</a:t>
            </a:r>
          </a:p>
          <a:p>
            <a:pPr marL="0" indent="0" algn="ctr" eaLnBrk="1" hangingPunct="1">
              <a:buFontTx/>
              <a:buNone/>
            </a:pPr>
            <a:r>
              <a:rPr lang="ru-RU" sz="1800" smtClean="0"/>
              <a:t> ( окно Хэмминга – без умножений).</a:t>
            </a:r>
          </a:p>
          <a:p>
            <a:pPr marL="0" indent="0" algn="ctr" eaLnBrk="1" hangingPunct="1">
              <a:buFontTx/>
              <a:buNone/>
            </a:pPr>
            <a:r>
              <a:rPr lang="ru-RU" sz="1800" smtClean="0"/>
              <a:t>   Для  окна Блэкмана порядок фильтра - 5.</a:t>
            </a:r>
          </a:p>
          <a:p>
            <a:pPr marL="0" indent="0" eaLnBrk="1" hangingPunct="1">
              <a:buFontTx/>
              <a:buNone/>
            </a:pPr>
            <a:endParaRPr lang="ru-RU" sz="1800" smtClean="0"/>
          </a:p>
        </p:txBody>
      </p:sp>
      <p:sp>
        <p:nvSpPr>
          <p:cNvPr id="1515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7F76A04F-C6E2-4C3B-BB11-AC65352FB9C2}" type="slidenum">
              <a:rPr lang="ru-RU" smtClean="0"/>
              <a:pPr/>
              <a:t>25</a:t>
            </a:fld>
            <a:endParaRPr lang="ru-RU" dirty="0" smtClean="0"/>
          </a:p>
        </p:txBody>
      </p:sp>
      <p:sp>
        <p:nvSpPr>
          <p:cNvPr id="151558" name="Text Box 7"/>
          <p:cNvSpPr txBox="1">
            <a:spLocks noChangeArrowheads="1"/>
          </p:cNvSpPr>
          <p:nvPr/>
        </p:nvSpPr>
        <p:spPr bwMode="auto">
          <a:xfrm>
            <a:off x="1190625" y="1766888"/>
            <a:ext cx="25177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Временные отсчеты</a:t>
            </a:r>
          </a:p>
        </p:txBody>
      </p:sp>
      <p:sp>
        <p:nvSpPr>
          <p:cNvPr id="151559" name="Text Box 8"/>
          <p:cNvSpPr txBox="1">
            <a:spLocks noChangeArrowheads="1"/>
          </p:cNvSpPr>
          <p:nvPr/>
        </p:nvSpPr>
        <p:spPr bwMode="auto">
          <a:xfrm>
            <a:off x="1258888" y="2508250"/>
            <a:ext cx="2449512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Умножение на весовую функцию</a:t>
            </a:r>
          </a:p>
        </p:txBody>
      </p:sp>
      <p:sp>
        <p:nvSpPr>
          <p:cNvPr id="151560" name="Text Box 9"/>
          <p:cNvSpPr txBox="1">
            <a:spLocks noChangeArrowheads="1"/>
          </p:cNvSpPr>
          <p:nvPr/>
        </p:nvSpPr>
        <p:spPr bwMode="auto">
          <a:xfrm>
            <a:off x="1258888" y="3516313"/>
            <a:ext cx="2449512" cy="650875"/>
          </a:xfrm>
          <a:prstGeom prst="rect">
            <a:avLst/>
          </a:prstGeom>
          <a:solidFill>
            <a:srgbClr val="E9EF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Анализатор спектра (БПФ)</a:t>
            </a:r>
          </a:p>
        </p:txBody>
      </p:sp>
      <p:sp>
        <p:nvSpPr>
          <p:cNvPr id="151561" name="Text Box 10"/>
          <p:cNvSpPr txBox="1">
            <a:spLocks noChangeArrowheads="1"/>
          </p:cNvSpPr>
          <p:nvPr/>
        </p:nvSpPr>
        <p:spPr bwMode="auto">
          <a:xfrm>
            <a:off x="1046163" y="4524375"/>
            <a:ext cx="2733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Спектральные отсчеты</a:t>
            </a:r>
          </a:p>
        </p:txBody>
      </p:sp>
      <p:sp>
        <p:nvSpPr>
          <p:cNvPr id="151562" name="Line 11"/>
          <p:cNvSpPr>
            <a:spLocks noChangeShapeType="1"/>
          </p:cNvSpPr>
          <p:nvPr/>
        </p:nvSpPr>
        <p:spPr bwMode="auto">
          <a:xfrm>
            <a:off x="2484438" y="2133600"/>
            <a:ext cx="0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1563" name="Line 12"/>
          <p:cNvSpPr>
            <a:spLocks noChangeShapeType="1"/>
          </p:cNvSpPr>
          <p:nvPr/>
        </p:nvSpPr>
        <p:spPr bwMode="auto">
          <a:xfrm>
            <a:off x="2466975" y="3159125"/>
            <a:ext cx="0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1564" name="Line 13"/>
          <p:cNvSpPr>
            <a:spLocks noChangeShapeType="1"/>
          </p:cNvSpPr>
          <p:nvPr/>
        </p:nvSpPr>
        <p:spPr bwMode="auto">
          <a:xfrm>
            <a:off x="2466975" y="4167188"/>
            <a:ext cx="0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1565" name="Text Box 14"/>
          <p:cNvSpPr txBox="1">
            <a:spLocks noChangeArrowheads="1"/>
          </p:cNvSpPr>
          <p:nvPr/>
        </p:nvSpPr>
        <p:spPr bwMode="auto">
          <a:xfrm>
            <a:off x="5581650" y="1700213"/>
            <a:ext cx="2446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Временные отсчеты</a:t>
            </a:r>
          </a:p>
        </p:txBody>
      </p:sp>
      <p:sp>
        <p:nvSpPr>
          <p:cNvPr id="151566" name="Text Box 15"/>
          <p:cNvSpPr txBox="1">
            <a:spLocks noChangeArrowheads="1"/>
          </p:cNvSpPr>
          <p:nvPr/>
        </p:nvSpPr>
        <p:spPr bwMode="auto">
          <a:xfrm>
            <a:off x="5364163" y="3454400"/>
            <a:ext cx="2825750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Свертка с ЧХ «окна» (сглаживание спектра)</a:t>
            </a:r>
          </a:p>
        </p:txBody>
      </p:sp>
      <p:sp>
        <p:nvSpPr>
          <p:cNvPr id="151567" name="Text Box 16"/>
          <p:cNvSpPr txBox="1">
            <a:spLocks noChangeArrowheads="1"/>
          </p:cNvSpPr>
          <p:nvPr/>
        </p:nvSpPr>
        <p:spPr bwMode="auto">
          <a:xfrm>
            <a:off x="5564188" y="2411413"/>
            <a:ext cx="2449512" cy="650875"/>
          </a:xfrm>
          <a:prstGeom prst="rect">
            <a:avLst/>
          </a:prstGeom>
          <a:solidFill>
            <a:srgbClr val="E9EFA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Анализатор спектра (БПФ)</a:t>
            </a:r>
          </a:p>
        </p:txBody>
      </p:sp>
      <p:sp>
        <p:nvSpPr>
          <p:cNvPr id="151568" name="Text Box 17"/>
          <p:cNvSpPr txBox="1">
            <a:spLocks noChangeArrowheads="1"/>
          </p:cNvSpPr>
          <p:nvPr/>
        </p:nvSpPr>
        <p:spPr bwMode="auto">
          <a:xfrm>
            <a:off x="5275263" y="4445000"/>
            <a:ext cx="304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Спектральные отсчеты</a:t>
            </a:r>
          </a:p>
        </p:txBody>
      </p:sp>
      <p:sp>
        <p:nvSpPr>
          <p:cNvPr id="151569" name="Line 18"/>
          <p:cNvSpPr>
            <a:spLocks noChangeShapeType="1"/>
          </p:cNvSpPr>
          <p:nvPr/>
        </p:nvSpPr>
        <p:spPr bwMode="auto">
          <a:xfrm>
            <a:off x="6805613" y="2054225"/>
            <a:ext cx="1587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1570" name="Line 19"/>
          <p:cNvSpPr>
            <a:spLocks noChangeShapeType="1"/>
          </p:cNvSpPr>
          <p:nvPr/>
        </p:nvSpPr>
        <p:spPr bwMode="auto">
          <a:xfrm>
            <a:off x="6788150" y="3079750"/>
            <a:ext cx="1588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51571" name="Line 20"/>
          <p:cNvSpPr>
            <a:spLocks noChangeShapeType="1"/>
          </p:cNvSpPr>
          <p:nvPr/>
        </p:nvSpPr>
        <p:spPr bwMode="auto">
          <a:xfrm>
            <a:off x="6788150" y="4087813"/>
            <a:ext cx="1588" cy="3746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smtClean="0"/>
              <a:t>Использование «окон» при спектральном анализе</a:t>
            </a:r>
          </a:p>
        </p:txBody>
      </p:sp>
      <p:pic>
        <p:nvPicPr>
          <p:cNvPr id="152581" name="Picture 5" descr="ex3wi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692150"/>
            <a:ext cx="7056438" cy="3673475"/>
          </a:xfrm>
        </p:spPr>
      </p:pic>
      <p:sp>
        <p:nvSpPr>
          <p:cNvPr id="15258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365625"/>
            <a:ext cx="8496300" cy="2016125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FontTx/>
              <a:buNone/>
            </a:pPr>
            <a:r>
              <a:rPr lang="ru-RU" sz="1800" smtClean="0">
                <a:solidFill>
                  <a:schemeClr val="tx1"/>
                </a:solidFill>
              </a:rPr>
              <a:t>Стратегия выбора «окна» по одному из параметров: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>
                <a:solidFill>
                  <a:schemeClr val="tx1"/>
                </a:solidFill>
              </a:rPr>
              <a:t>по скорости спадания БЛ – при большой разнице амплитуд и частот;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>
                <a:solidFill>
                  <a:schemeClr val="tx1"/>
                </a:solidFill>
              </a:rPr>
              <a:t>по максимальному уровню БЛ – при разных амплитудах и неизвестных   (распределенных в большом диапазоне) частотах;</a:t>
            </a:r>
          </a:p>
          <a:p>
            <a:pPr marL="0" indent="0" eaLnBrk="1" hangingPunct="1">
              <a:buFont typeface="Wingdings" pitchFamily="2" charset="2"/>
              <a:buChar char="Ø"/>
            </a:pPr>
            <a:r>
              <a:rPr lang="ru-RU" sz="1800" smtClean="0">
                <a:solidFill>
                  <a:schemeClr val="tx1"/>
                </a:solidFill>
              </a:rPr>
              <a:t>по ширине основного лепестка АЧХ – при сопоставимых амплитудах и близко расположенных частотах.</a:t>
            </a:r>
          </a:p>
        </p:txBody>
      </p:sp>
      <p:sp>
        <p:nvSpPr>
          <p:cNvPr id="152578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2B7CCC63-A9AF-485C-8C71-240842AA8724}" type="slidenum">
              <a:rPr lang="ru-RU" smtClean="0"/>
              <a:pPr/>
              <a:t>26</a:t>
            </a:fld>
            <a:endParaRPr lang="ru-RU" dirty="0" smtClean="0"/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2271713" y="692150"/>
            <a:ext cx="720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/>
              <a:t>дБ</a:t>
            </a:r>
          </a:p>
        </p:txBody>
      </p:sp>
      <p:sp>
        <p:nvSpPr>
          <p:cNvPr id="152583" name="Text Box 7"/>
          <p:cNvSpPr txBox="1">
            <a:spLocks noChangeArrowheads="1"/>
          </p:cNvSpPr>
          <p:nvPr/>
        </p:nvSpPr>
        <p:spPr bwMode="auto">
          <a:xfrm>
            <a:off x="6805613" y="904875"/>
            <a:ext cx="19431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Амплитуды сигналов: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FFCC"/>
                </a:solidFill>
              </a:rPr>
              <a:t>А1 – 1 (0 дБ)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008000"/>
                </a:solidFill>
              </a:rPr>
              <a:t>А2 – 0.01 (-40 дБ)</a:t>
            </a:r>
          </a:p>
          <a:p>
            <a:pPr>
              <a:spcBef>
                <a:spcPct val="50000"/>
              </a:spcBef>
            </a:pPr>
            <a:r>
              <a:rPr lang="ru-RU" b="1">
                <a:solidFill>
                  <a:srgbClr val="CC0000"/>
                </a:solidFill>
              </a:rPr>
              <a:t>А3 –0.001(-60 дБ)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Классические методы спектрального оценивания</a:t>
            </a:r>
          </a:p>
        </p:txBody>
      </p:sp>
      <p:sp>
        <p:nvSpPr>
          <p:cNvPr id="1024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 eaLnBrk="1" hangingPunct="1">
              <a:buFontTx/>
              <a:buNone/>
            </a:pPr>
            <a:r>
              <a:rPr lang="ru-RU" sz="2000" b="1" i="1" dirty="0" smtClean="0"/>
              <a:t>Задача: </a:t>
            </a:r>
            <a:r>
              <a:rPr lang="ru-RU" sz="2000" b="1" dirty="0" smtClean="0">
                <a:solidFill>
                  <a:schemeClr val="tx1"/>
                </a:solidFill>
              </a:rPr>
              <a:t>получить оценку спектральной плотности мощности сигнала с минимальной среднеквадратической ошибкой по зашумленной реализации конечной длительности.</a:t>
            </a:r>
          </a:p>
          <a:p>
            <a:pPr marL="342900" indent="-342900" eaLnBrk="1" hangingPunct="1">
              <a:buFontTx/>
              <a:buNone/>
            </a:pPr>
            <a:r>
              <a:rPr lang="ru-RU" sz="2000" b="1" i="1" dirty="0" smtClean="0"/>
              <a:t>Основные характеристики</a:t>
            </a:r>
            <a:r>
              <a:rPr lang="en-US" sz="2000" b="1" i="1" dirty="0" smtClean="0"/>
              <a:t>:</a:t>
            </a:r>
            <a:endParaRPr lang="ru-RU" sz="2000" b="1" i="1" dirty="0" smtClean="0"/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hlink"/>
                </a:solidFill>
              </a:rPr>
              <a:t>Диапазон анализируемых частот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endParaRPr lang="ru-RU" sz="2000" b="1" dirty="0" smtClean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2000" b="1" dirty="0" smtClean="0">
                <a:solidFill>
                  <a:schemeClr val="tx1"/>
                </a:solidFill>
              </a:rPr>
              <a:t>	</a:t>
            </a:r>
            <a:r>
              <a:rPr lang="ru-RU" sz="1800" b="1" dirty="0" smtClean="0">
                <a:solidFill>
                  <a:schemeClr val="tx1"/>
                </a:solidFill>
              </a:rPr>
              <a:t>Определяется частотой дискретизации </a:t>
            </a:r>
            <a:r>
              <a:rPr lang="en-US" sz="1800" b="1" i="1" dirty="0" smtClean="0">
                <a:solidFill>
                  <a:schemeClr val="tx1"/>
                </a:solidFill>
              </a:rPr>
              <a:t>F</a:t>
            </a:r>
            <a:r>
              <a:rPr lang="en-US" sz="1800" b="1" i="1" baseline="-25000" dirty="0" smtClean="0">
                <a:solidFill>
                  <a:schemeClr val="tx1"/>
                </a:solidFill>
              </a:rPr>
              <a:t>s</a:t>
            </a:r>
            <a:r>
              <a:rPr lang="en-US" sz="1800" b="1" i="1" dirty="0" smtClean="0">
                <a:solidFill>
                  <a:schemeClr val="tx1"/>
                </a:solidFill>
              </a:rPr>
              <a:t>:</a:t>
            </a:r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tx1"/>
                </a:solidFill>
              </a:rPr>
              <a:t>от 0 до </a:t>
            </a:r>
            <a:r>
              <a:rPr lang="en-US" sz="1600" b="1" i="1" dirty="0" smtClean="0">
                <a:solidFill>
                  <a:schemeClr val="tx1"/>
                </a:solidFill>
              </a:rPr>
              <a:t> </a:t>
            </a:r>
            <a:r>
              <a:rPr lang="en-US" sz="1600" b="1" i="1" dirty="0" smtClean="0">
                <a:solidFill>
                  <a:schemeClr val="tx1"/>
                </a:solidFill>
                <a:cs typeface="Arial" charset="0"/>
              </a:rPr>
              <a:t>½ </a:t>
            </a:r>
            <a:r>
              <a:rPr lang="en-US" sz="1600" b="1" i="1" dirty="0" smtClean="0">
                <a:solidFill>
                  <a:schemeClr val="tx1"/>
                </a:solidFill>
              </a:rPr>
              <a:t>F</a:t>
            </a:r>
            <a:r>
              <a:rPr lang="en-US" sz="1600" b="1" i="1" baseline="-25000" dirty="0" smtClean="0">
                <a:solidFill>
                  <a:schemeClr val="tx1"/>
                </a:solidFill>
              </a:rPr>
              <a:t>s</a:t>
            </a:r>
            <a:r>
              <a:rPr lang="ru-RU" sz="1600" b="1" i="1" baseline="-25000" dirty="0" smtClean="0">
                <a:solidFill>
                  <a:schemeClr val="tx1"/>
                </a:solidFill>
              </a:rPr>
              <a:t> </a:t>
            </a:r>
            <a:r>
              <a:rPr lang="ru-RU" sz="1600" b="1" i="1" dirty="0" smtClean="0">
                <a:solidFill>
                  <a:schemeClr val="tx1"/>
                </a:solidFill>
              </a:rPr>
              <a:t> для действительных сигналов;</a:t>
            </a:r>
          </a:p>
          <a:p>
            <a:pPr marL="742950" lvl="1" indent="-285750" eaLnBrk="1" hangingPunct="1">
              <a:buFont typeface="Wingdings" pitchFamily="2" charset="2"/>
              <a:buChar char="§"/>
            </a:pPr>
            <a:r>
              <a:rPr lang="ru-RU" sz="1600" b="1" i="1" dirty="0" smtClean="0">
                <a:solidFill>
                  <a:schemeClr val="tx1"/>
                </a:solidFill>
              </a:rPr>
              <a:t>от  - </a:t>
            </a:r>
            <a:r>
              <a:rPr lang="en-US" sz="1600" b="1" i="1" dirty="0" smtClean="0">
                <a:solidFill>
                  <a:schemeClr val="tx1"/>
                </a:solidFill>
                <a:cs typeface="Arial" charset="0"/>
              </a:rPr>
              <a:t>½ </a:t>
            </a:r>
            <a:r>
              <a:rPr lang="en-US" sz="1600" b="1" i="1" dirty="0" smtClean="0">
                <a:solidFill>
                  <a:schemeClr val="tx1"/>
                </a:solidFill>
              </a:rPr>
              <a:t>F</a:t>
            </a:r>
            <a:r>
              <a:rPr lang="en-US" sz="1600" b="1" i="1" baseline="-25000" dirty="0" smtClean="0">
                <a:solidFill>
                  <a:schemeClr val="tx1"/>
                </a:solidFill>
              </a:rPr>
              <a:t>s</a:t>
            </a:r>
            <a:r>
              <a:rPr lang="ru-RU" sz="1600" b="1" i="1" baseline="-25000" dirty="0" smtClean="0">
                <a:solidFill>
                  <a:schemeClr val="tx1"/>
                </a:solidFill>
              </a:rPr>
              <a:t>  </a:t>
            </a:r>
            <a:r>
              <a:rPr lang="ru-RU" sz="1600" b="1" i="1" dirty="0" smtClean="0">
                <a:solidFill>
                  <a:schemeClr val="tx1"/>
                </a:solidFill>
              </a:rPr>
              <a:t>до + </a:t>
            </a:r>
            <a:r>
              <a:rPr lang="en-US" sz="1600" b="1" i="1" dirty="0" smtClean="0">
                <a:solidFill>
                  <a:schemeClr val="tx1"/>
                </a:solidFill>
                <a:cs typeface="Arial" charset="0"/>
              </a:rPr>
              <a:t>½ </a:t>
            </a:r>
            <a:r>
              <a:rPr lang="en-US" sz="1600" b="1" i="1" dirty="0" smtClean="0">
                <a:solidFill>
                  <a:schemeClr val="tx1"/>
                </a:solidFill>
              </a:rPr>
              <a:t>F</a:t>
            </a:r>
            <a:r>
              <a:rPr lang="en-US" sz="1600" b="1" i="1" baseline="-25000" dirty="0" smtClean="0">
                <a:solidFill>
                  <a:schemeClr val="tx1"/>
                </a:solidFill>
              </a:rPr>
              <a:t>s</a:t>
            </a:r>
            <a:r>
              <a:rPr lang="ru-RU" sz="1600" b="1" i="1" baseline="-25000" dirty="0" smtClean="0">
                <a:solidFill>
                  <a:schemeClr val="tx1"/>
                </a:solidFill>
              </a:rPr>
              <a:t>  </a:t>
            </a:r>
            <a:r>
              <a:rPr lang="ru-RU" sz="1600" b="1" i="1" dirty="0" smtClean="0">
                <a:solidFill>
                  <a:schemeClr val="tx1"/>
                </a:solidFill>
              </a:rPr>
              <a:t>для комплексных сигналов.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hlink"/>
                </a:solidFill>
              </a:rPr>
              <a:t>Разрешающая способность по частоте</a:t>
            </a:r>
            <a:r>
              <a:rPr lang="en-US" sz="2000" b="1" dirty="0" smtClean="0">
                <a:solidFill>
                  <a:schemeClr val="tx1"/>
                </a:solidFill>
              </a:rPr>
              <a:t> </a:t>
            </a:r>
            <a:endParaRPr lang="el-GR" sz="2000" b="1" i="1" dirty="0" smtClean="0">
              <a:solidFill>
                <a:schemeClr val="tx1"/>
              </a:solidFill>
              <a:cs typeface="Arial" charset="0"/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Определяется эффективной шириной 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      </a:t>
            </a:r>
            <a:r>
              <a:rPr lang="ru-RU" sz="1800" b="1" dirty="0" smtClean="0">
                <a:solidFill>
                  <a:schemeClr val="tx1"/>
                </a:solidFill>
              </a:rPr>
              <a:t>главного лепестка ЧХ окна </a:t>
            </a:r>
            <a:r>
              <a:rPr lang="en-US" sz="1800" b="1" i="1" dirty="0" smtClean="0">
                <a:solidFill>
                  <a:schemeClr val="tx1"/>
                </a:solidFill>
              </a:rPr>
              <a:t>B</a:t>
            </a:r>
            <a:r>
              <a:rPr lang="en-US" sz="1800" b="1" i="1" baseline="-25000" dirty="0" smtClean="0">
                <a:solidFill>
                  <a:schemeClr val="tx1"/>
                </a:solidFill>
              </a:rPr>
              <a:t>e</a:t>
            </a:r>
            <a:r>
              <a:rPr lang="en-US" sz="1800" b="1" i="1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2000" b="1" dirty="0" smtClean="0">
                <a:solidFill>
                  <a:schemeClr val="hlink"/>
                </a:solidFill>
              </a:rPr>
              <a:t>Достоверность</a:t>
            </a:r>
            <a:endParaRPr lang="en-US" sz="2000" b="1" dirty="0" smtClean="0">
              <a:solidFill>
                <a:schemeClr val="hlink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Определяется относительной  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среднеквадратической ошибкой </a:t>
            </a:r>
            <a:r>
              <a:rPr lang="en-US" sz="1800" b="1" i="1" dirty="0" smtClean="0">
                <a:solidFill>
                  <a:schemeClr val="tx1"/>
                </a:solidFill>
              </a:rPr>
              <a:t>Q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	оценки СПМ</a:t>
            </a:r>
            <a:endParaRPr lang="en-US" sz="18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 typeface="Wingdings" pitchFamily="2" charset="2"/>
              <a:buNone/>
            </a:pPr>
            <a:endParaRPr lang="en-US" sz="2000" b="1" dirty="0" smtClean="0">
              <a:solidFill>
                <a:schemeClr val="tx1"/>
              </a:solidFill>
            </a:endParaRPr>
          </a:p>
          <a:p>
            <a:pPr marL="342900" indent="-342900" eaLnBrk="1" hangingPunct="1">
              <a:buFontTx/>
              <a:buNone/>
            </a:pPr>
            <a:endParaRPr lang="ru-RU" sz="2000" b="1" i="1" dirty="0" smtClean="0"/>
          </a:p>
        </p:txBody>
      </p:sp>
      <p:sp>
        <p:nvSpPr>
          <p:cNvPr id="10240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D4DDC874-3226-4345-BFE0-0941CC239077}" type="slidenum">
              <a:rPr lang="ru-RU" smtClean="0"/>
              <a:pPr/>
              <a:t>27</a:t>
            </a:fld>
            <a:endParaRPr lang="ru-RU" dirty="0" smtClean="0"/>
          </a:p>
        </p:txBody>
      </p:sp>
      <p:graphicFrame>
        <p:nvGraphicFramePr>
          <p:cNvPr id="102402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99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3" name="Object 7"/>
          <p:cNvGraphicFramePr>
            <a:graphicFrameLocks noChangeAspect="1"/>
          </p:cNvGraphicFramePr>
          <p:nvPr/>
        </p:nvGraphicFramePr>
        <p:xfrm>
          <a:off x="5435600" y="3500438"/>
          <a:ext cx="2952750" cy="1377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0" name="Equation" r:id="rId5" imgW="1307880" imgH="787320" progId="Equation.DSMT4">
                  <p:embed/>
                </p:oleObj>
              </mc:Choice>
              <mc:Fallback>
                <p:oleObj name="Equation" r:id="rId5" imgW="1307880" imgH="7873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500438"/>
                        <a:ext cx="2952750" cy="1377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4" name="Object 8"/>
          <p:cNvGraphicFramePr>
            <a:graphicFrameLocks noChangeAspect="1"/>
          </p:cNvGraphicFramePr>
          <p:nvPr/>
        </p:nvGraphicFramePr>
        <p:xfrm>
          <a:off x="5003800" y="5084763"/>
          <a:ext cx="3529013" cy="129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1" name="Equation" r:id="rId7" imgW="2552400" imgH="685800" progId="Equation.DSMT4">
                  <p:embed/>
                </p:oleObj>
              </mc:Choice>
              <mc:Fallback>
                <p:oleObj name="Equation" r:id="rId7" imgW="2552400" imgH="685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5084763"/>
                        <a:ext cx="3529013" cy="1296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Классические методы спектрального оценивания</a:t>
            </a:r>
          </a:p>
        </p:txBody>
      </p:sp>
      <p:sp>
        <p:nvSpPr>
          <p:cNvPr id="10343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buFontTx/>
              <a:buNone/>
            </a:pPr>
            <a:r>
              <a:rPr lang="ru-RU" sz="2000" b="1" i="1" dirty="0" smtClean="0"/>
              <a:t>Особенность оценки СПМ при наличии шума:</a:t>
            </a:r>
          </a:p>
          <a:p>
            <a:pPr marL="342900" indent="-342900" algn="ctr" eaLnBrk="1" hangingPunct="1"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При увеличении размерности БПФ ошибка оценки СПМ не уменьшается, так как определяется спектральной плотностью шума.</a:t>
            </a:r>
          </a:p>
          <a:p>
            <a:pPr marL="342900" indent="-342900" algn="ctr" eaLnBrk="1" hangingPunct="1"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Для ее снижения необходимо усреднение спектральных оценок.</a:t>
            </a:r>
          </a:p>
          <a:p>
            <a:pPr marL="342900" indent="-342900" eaLnBrk="1" hangingPunct="1">
              <a:buFontTx/>
              <a:buNone/>
            </a:pPr>
            <a:r>
              <a:rPr lang="ru-RU" sz="2000" b="1" i="1" dirty="0" smtClean="0"/>
              <a:t>При ограниченной длине реализации случайного процесса: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Повышение достоверности оценки приводит к ухудшению разрешающей способности;</a:t>
            </a:r>
          </a:p>
          <a:p>
            <a:pPr marL="342900" indent="-342900" eaLnBrk="1" hangingPunct="1">
              <a:buFont typeface="Wingdings" pitchFamily="2" charset="2"/>
              <a:buChar char="ü"/>
            </a:pPr>
            <a:r>
              <a:rPr lang="ru-RU" sz="1800" b="1" dirty="0" smtClean="0">
                <a:solidFill>
                  <a:schemeClr val="tx1"/>
                </a:solidFill>
              </a:rPr>
              <a:t>Повышение разрешающей способности приводит к потере достоверности оценки.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2000" b="1" i="1" dirty="0" smtClean="0"/>
              <a:t>Если влияние шума пренебрежимо мало, то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2000" b="1" i="1" dirty="0" smtClean="0"/>
              <a:t>	</a:t>
            </a:r>
            <a:r>
              <a:rPr lang="ru-RU" sz="1800" b="1" dirty="0" smtClean="0">
                <a:solidFill>
                  <a:schemeClr val="tx1"/>
                </a:solidFill>
              </a:rPr>
              <a:t>- эффективная длительность реализации.</a:t>
            </a:r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2000" b="1" i="1" dirty="0" smtClean="0"/>
              <a:t>Если  необходимо усреднение оценок СПМ для повышения достоверности, то </a:t>
            </a:r>
          </a:p>
          <a:p>
            <a:pPr marL="342900" indent="-342900" eaLnBrk="1" hangingPunct="1">
              <a:buFont typeface="Wingdings" pitchFamily="2" charset="2"/>
              <a:buNone/>
            </a:pPr>
            <a:endParaRPr lang="ru-RU" sz="2000" b="1" i="1" dirty="0" smtClean="0"/>
          </a:p>
          <a:p>
            <a:pPr marL="342900" indent="-342900" eaLnBrk="1" hangingPunct="1">
              <a:buFont typeface="Wingdings" pitchFamily="2" charset="2"/>
              <a:buNone/>
            </a:pPr>
            <a:r>
              <a:rPr lang="ru-RU" sz="2000" b="1" i="1" dirty="0" smtClean="0"/>
              <a:t>					- </a:t>
            </a:r>
            <a:r>
              <a:rPr lang="ru-RU" sz="1800" b="1" dirty="0" smtClean="0">
                <a:solidFill>
                  <a:schemeClr val="tx1"/>
                </a:solidFill>
              </a:rPr>
              <a:t>статистическая ширина  							полосы «окна»</a:t>
            </a:r>
          </a:p>
        </p:txBody>
      </p:sp>
      <p:sp>
        <p:nvSpPr>
          <p:cNvPr id="10343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D5CD3620-E18B-450C-B882-BC59B7A58CA3}" type="slidenum">
              <a:rPr lang="ru-RU" smtClean="0"/>
              <a:pPr/>
              <a:t>28</a:t>
            </a:fld>
            <a:endParaRPr lang="ru-RU" dirty="0" smtClean="0"/>
          </a:p>
        </p:txBody>
      </p:sp>
      <p:graphicFrame>
        <p:nvGraphicFramePr>
          <p:cNvPr id="103426" name="Object 4"/>
          <p:cNvGraphicFramePr>
            <a:graphicFrameLocks noChangeAspect="1"/>
          </p:cNvGraphicFramePr>
          <p:nvPr/>
        </p:nvGraphicFramePr>
        <p:xfrm>
          <a:off x="0" y="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1"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5"/>
          <p:cNvGraphicFramePr>
            <a:graphicFrameLocks noChangeAspect="1"/>
          </p:cNvGraphicFramePr>
          <p:nvPr/>
        </p:nvGraphicFramePr>
        <p:xfrm>
          <a:off x="6443663" y="3573463"/>
          <a:ext cx="1223962" cy="468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2" name="Equation" r:id="rId5" imgW="596880" imgH="228600" progId="Equation.DSMT4">
                  <p:embed/>
                </p:oleObj>
              </mc:Choice>
              <mc:Fallback>
                <p:oleObj name="Equation" r:id="rId5" imgW="5968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3573463"/>
                        <a:ext cx="1223962" cy="468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158035"/>
              </p:ext>
            </p:extLst>
          </p:nvPr>
        </p:nvGraphicFramePr>
        <p:xfrm>
          <a:off x="304800" y="4063592"/>
          <a:ext cx="30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3" name="Equation" r:id="rId7" imgW="152280" imgH="228600" progId="Equation.DSMT4">
                  <p:embed/>
                </p:oleObj>
              </mc:Choice>
              <mc:Fallback>
                <p:oleObj name="Equation" r:id="rId7" imgW="15228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063592"/>
                        <a:ext cx="3048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417815"/>
              </p:ext>
            </p:extLst>
          </p:nvPr>
        </p:nvGraphicFramePr>
        <p:xfrm>
          <a:off x="6986239" y="5341580"/>
          <a:ext cx="13668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4" name="Equation" r:id="rId9" imgW="787320" imgH="228600" progId="Equation.DSMT4">
                  <p:embed/>
                </p:oleObj>
              </mc:Choice>
              <mc:Fallback>
                <p:oleObj name="Equation" r:id="rId9" imgW="78732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239" y="5341580"/>
                        <a:ext cx="1366838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101761"/>
              </p:ext>
            </p:extLst>
          </p:nvPr>
        </p:nvGraphicFramePr>
        <p:xfrm>
          <a:off x="489992" y="4851995"/>
          <a:ext cx="2952750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25" name="Equation" r:id="rId11" imgW="1117440" imgH="888840" progId="Equation.DSMT4">
                  <p:embed/>
                </p:oleObj>
              </mc:Choice>
              <mc:Fallback>
                <p:oleObj name="Equation" r:id="rId11" imgW="1117440" imgH="88884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992" y="4851995"/>
                        <a:ext cx="2952750" cy="1457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u-RU" sz="2400" smtClean="0"/>
              <a:t>Периодограммный метод оценки СПМ</a:t>
            </a:r>
          </a:p>
        </p:txBody>
      </p:sp>
      <p:sp>
        <p:nvSpPr>
          <p:cNvPr id="1044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8496300" cy="5689600"/>
          </a:xfrm>
        </p:spPr>
        <p:txBody>
          <a:bodyPr>
            <a:normAutofit fontScale="77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/>
              <a:t>Последовательность операций: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smtClean="0">
                <a:solidFill>
                  <a:schemeClr val="tx1"/>
                </a:solidFill>
              </a:rPr>
              <a:t>Реализация процесса длиной </a:t>
            </a:r>
            <a:r>
              <a:rPr lang="en-US" sz="1800" b="1" smtClean="0">
                <a:solidFill>
                  <a:schemeClr val="tx1"/>
                </a:solidFill>
              </a:rPr>
              <a:t>L </a:t>
            </a:r>
            <a:r>
              <a:rPr lang="ru-RU" sz="1800" b="1" smtClean="0">
                <a:solidFill>
                  <a:schemeClr val="tx1"/>
                </a:solidFill>
              </a:rPr>
              <a:t>отсчетов разбивается на </a:t>
            </a:r>
            <a:r>
              <a:rPr lang="en-US" sz="1800" b="1" smtClean="0">
                <a:solidFill>
                  <a:schemeClr val="tx1"/>
                </a:solidFill>
              </a:rPr>
              <a:t>M </a:t>
            </a:r>
            <a:r>
              <a:rPr lang="ru-RU" sz="1800" b="1" smtClean="0">
                <a:solidFill>
                  <a:schemeClr val="tx1"/>
                </a:solidFill>
              </a:rPr>
              <a:t>сегментов размером </a:t>
            </a:r>
            <a:r>
              <a:rPr lang="en-US" sz="1800" b="1" smtClean="0">
                <a:solidFill>
                  <a:schemeClr val="tx1"/>
                </a:solidFill>
              </a:rPr>
              <a:t>N </a:t>
            </a:r>
            <a:r>
              <a:rPr lang="ru-RU" sz="1800" b="1" smtClean="0">
                <a:solidFill>
                  <a:schemeClr val="tx1"/>
                </a:solidFill>
              </a:rPr>
              <a:t>отсчетов каждый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600" b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600" b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smtClean="0">
                <a:solidFill>
                  <a:schemeClr val="tx1"/>
                </a:solidFill>
              </a:rPr>
              <a:t>Вычисляется БПФ от каждого сегмента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800" b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800" b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smtClean="0">
                <a:solidFill>
                  <a:schemeClr val="tx1"/>
                </a:solidFill>
              </a:rPr>
              <a:t>Усредняется оценка СПМ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800" b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400" b="1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i="1" smtClean="0"/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solidFill>
                  <a:schemeClr val="tx1"/>
                </a:solidFill>
              </a:rPr>
              <a:t>Для снижения потерь из-за взвешивания функцией «окна» применяется перекрытие сегментов на </a:t>
            </a:r>
            <a:r>
              <a:rPr lang="en-US" sz="1800" b="1" smtClean="0">
                <a:solidFill>
                  <a:schemeClr val="tx1"/>
                </a:solidFill>
                <a:cs typeface="Arial" charset="0"/>
              </a:rPr>
              <a:t>½</a:t>
            </a:r>
            <a:r>
              <a:rPr lang="ru-RU" sz="1800" b="1" smtClean="0">
                <a:solidFill>
                  <a:schemeClr val="tx1"/>
                </a:solidFill>
                <a:cs typeface="Arial" charset="0"/>
              </a:rPr>
              <a:t> или </a:t>
            </a:r>
            <a:r>
              <a:rPr lang="en-US" sz="1800" b="1" smtClean="0">
                <a:solidFill>
                  <a:schemeClr val="tx1"/>
                </a:solidFill>
                <a:cs typeface="Arial" charset="0"/>
              </a:rPr>
              <a:t>¼</a:t>
            </a:r>
            <a:r>
              <a:rPr lang="ru-RU" sz="1800" b="1" smtClean="0">
                <a:solidFill>
                  <a:schemeClr val="tx1"/>
                </a:solidFill>
                <a:cs typeface="Arial" charset="0"/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b="1" smtClean="0">
              <a:solidFill>
                <a:schemeClr val="tx1"/>
              </a:solidFill>
              <a:cs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i="1" smtClean="0">
              <a:cs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i="1" smtClean="0">
              <a:cs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i="1" smtClean="0">
              <a:cs typeface="Arial" charset="0"/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i="1" smtClean="0">
              <a:cs typeface="Arial" charset="0"/>
            </a:endParaRPr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i="1" smtClean="0">
                <a:cs typeface="Arial" charset="0"/>
              </a:rPr>
              <a:t>Увеличение длины сегмента соответствует улучшению разрешающей способности и снижению достоверности (возрастанию ошибки), и наоборот.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en-US" sz="1800" b="1" i="1" smtClean="0">
              <a:cs typeface="Arial" charset="0"/>
            </a:endParaRPr>
          </a:p>
        </p:txBody>
      </p:sp>
      <p:sp>
        <p:nvSpPr>
          <p:cNvPr id="104453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57354750-38F9-4EB7-80D2-ADF26D52AA01}" type="slidenum">
              <a:rPr lang="ru-RU" smtClean="0"/>
              <a:pPr/>
              <a:t>29</a:t>
            </a:fld>
            <a:endParaRPr lang="ru-RU" dirty="0" smtClean="0"/>
          </a:p>
        </p:txBody>
      </p:sp>
      <p:graphicFrame>
        <p:nvGraphicFramePr>
          <p:cNvPr id="104450" name="Object 5"/>
          <p:cNvGraphicFramePr>
            <a:graphicFrameLocks noChangeAspect="1"/>
          </p:cNvGraphicFramePr>
          <p:nvPr/>
        </p:nvGraphicFramePr>
        <p:xfrm>
          <a:off x="1866900" y="1484313"/>
          <a:ext cx="38258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7" name="Equation" r:id="rId3" imgW="2336760" imgH="253800" progId="Equation.DSMT4">
                  <p:embed/>
                </p:oleObj>
              </mc:Choice>
              <mc:Fallback>
                <p:oleObj name="Equation" r:id="rId3" imgW="233676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6900" y="1484313"/>
                        <a:ext cx="3825875" cy="463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1" name="Object 6"/>
          <p:cNvGraphicFramePr>
            <a:graphicFrameLocks noChangeAspect="1"/>
          </p:cNvGraphicFramePr>
          <p:nvPr/>
        </p:nvGraphicFramePr>
        <p:xfrm>
          <a:off x="1908175" y="2255838"/>
          <a:ext cx="374332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8" name="Equation" r:id="rId5" imgW="2361960" imgH="253800" progId="Equation.DSMT4">
                  <p:embed/>
                </p:oleObj>
              </mc:Choice>
              <mc:Fallback>
                <p:oleObj name="Equation" r:id="rId5" imgW="236196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255838"/>
                        <a:ext cx="3743325" cy="43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452" name="Object 7"/>
          <p:cNvGraphicFramePr>
            <a:graphicFrameLocks noChangeAspect="1"/>
          </p:cNvGraphicFramePr>
          <p:nvPr/>
        </p:nvGraphicFramePr>
        <p:xfrm>
          <a:off x="1333500" y="3005138"/>
          <a:ext cx="4973638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49" name="Equation" r:id="rId7" imgW="3022560" imgH="431640" progId="Equation.DSMT4">
                  <p:embed/>
                </p:oleObj>
              </mc:Choice>
              <mc:Fallback>
                <p:oleObj name="Equation" r:id="rId7" imgW="3022560" imgH="431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005138"/>
                        <a:ext cx="4973638" cy="720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456" name="Group 21"/>
          <p:cNvGrpSpPr>
            <a:grpSpLocks/>
          </p:cNvGrpSpPr>
          <p:nvPr/>
        </p:nvGrpSpPr>
        <p:grpSpPr bwMode="auto">
          <a:xfrm>
            <a:off x="612775" y="4292600"/>
            <a:ext cx="7559675" cy="1166813"/>
            <a:chOff x="386" y="2518"/>
            <a:chExt cx="4762" cy="971"/>
          </a:xfrm>
        </p:grpSpPr>
        <p:pic>
          <p:nvPicPr>
            <p:cNvPr id="104457" name="Picture 12" descr="han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86" y="2518"/>
              <a:ext cx="2177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8" name="Picture 13" descr="han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48" y="2768"/>
              <a:ext cx="2177" cy="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59" name="Picture 14" descr="han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110" y="3017"/>
              <a:ext cx="217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60" name="Picture 15" descr="hann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971" y="3244"/>
              <a:ext cx="2177" cy="2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61" name="Line 17"/>
            <p:cNvSpPr>
              <a:spLocks noChangeShapeType="1"/>
            </p:cNvSpPr>
            <p:nvPr/>
          </p:nvSpPr>
          <p:spPr bwMode="auto">
            <a:xfrm>
              <a:off x="2336" y="2543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62" name="Line 18"/>
            <p:cNvSpPr>
              <a:spLocks noChangeShapeType="1"/>
            </p:cNvSpPr>
            <p:nvPr/>
          </p:nvSpPr>
          <p:spPr bwMode="auto">
            <a:xfrm>
              <a:off x="2344" y="2763"/>
              <a:ext cx="26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4463" name="Line 19"/>
            <p:cNvSpPr>
              <a:spLocks noChangeShapeType="1"/>
            </p:cNvSpPr>
            <p:nvPr/>
          </p:nvSpPr>
          <p:spPr bwMode="auto">
            <a:xfrm flipV="1">
              <a:off x="4967" y="2543"/>
              <a:ext cx="0" cy="2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196850"/>
            <a:ext cx="8136830" cy="346075"/>
          </a:xfrm>
        </p:spPr>
        <p:txBody>
          <a:bodyPr>
            <a:normAutofit fontScale="90000"/>
          </a:bodyPr>
          <a:lstStyle/>
          <a:p>
            <a:pPr defTabSz="912813" eaLnBrk="1" hangingPunct="1"/>
            <a:r>
              <a:rPr lang="ru-RU" sz="2400" b="1" dirty="0" smtClean="0"/>
              <a:t>Темы</a:t>
            </a:r>
          </a:p>
        </p:txBody>
      </p:sp>
      <p:sp>
        <p:nvSpPr>
          <p:cNvPr id="11571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696"/>
            <a:ext cx="8496300" cy="5760492"/>
          </a:xfrm>
        </p:spPr>
        <p:txBody>
          <a:bodyPr>
            <a:normAutofit/>
          </a:bodyPr>
          <a:lstStyle/>
          <a:p>
            <a:pPr marL="531813" indent="-531813" defTabSz="912813" eaLnBrk="1" hangingPunct="1">
              <a:buFontTx/>
              <a:buAutoNum type="arabicPeriod"/>
            </a:pPr>
            <a:r>
              <a:rPr lang="ru-RU" sz="1700" dirty="0" smtClean="0"/>
              <a:t>Спектральный анализ</a:t>
            </a:r>
          </a:p>
          <a:p>
            <a:pPr lvl="1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БПФ</a:t>
            </a:r>
          </a:p>
          <a:p>
            <a:pPr lvl="1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Гребенка фильтров</a:t>
            </a:r>
          </a:p>
          <a:p>
            <a:pPr lvl="1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Непараметрические методы оценивания СПМ</a:t>
            </a:r>
          </a:p>
          <a:p>
            <a:pPr lvl="1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Полифазное БПФ</a:t>
            </a:r>
          </a:p>
          <a:p>
            <a:pPr lvl="1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Другие методы </a:t>
            </a:r>
          </a:p>
          <a:p>
            <a:pPr marL="342900" indent="-342900" defTabSz="9128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/>
              <a:t>Формирование цифровых случайных сигналов</a:t>
            </a:r>
          </a:p>
          <a:p>
            <a:pPr marL="342900" indent="-342900" defTabSz="9128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/>
              <a:t>Построение цифровых приемных устройств</a:t>
            </a:r>
          </a:p>
          <a:p>
            <a:pPr marL="635508" lvl="1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/>
              <a:t>Цифровой </a:t>
            </a:r>
            <a:r>
              <a:rPr lang="ru-RU" sz="1500" dirty="0" smtClean="0"/>
              <a:t>гетеродин</a:t>
            </a:r>
          </a:p>
          <a:p>
            <a:pPr marL="635508" lvl="1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Преобразователь Гильберта</a:t>
            </a:r>
            <a:endParaRPr lang="ru-RU" sz="1500" dirty="0"/>
          </a:p>
          <a:p>
            <a:pPr marL="635508" lvl="1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500" dirty="0" smtClean="0"/>
              <a:t>CIC </a:t>
            </a:r>
            <a:r>
              <a:rPr lang="ru-RU" sz="1500" dirty="0" smtClean="0"/>
              <a:t>фильтры</a:t>
            </a:r>
          </a:p>
          <a:p>
            <a:pPr marL="635508" lvl="1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err="1" smtClean="0"/>
              <a:t>Полуполосные</a:t>
            </a:r>
            <a:r>
              <a:rPr lang="ru-RU" sz="1500" dirty="0" smtClean="0"/>
              <a:t> (</a:t>
            </a:r>
            <a:r>
              <a:rPr lang="ru-RU" sz="1500" dirty="0" err="1" smtClean="0"/>
              <a:t>диадные</a:t>
            </a:r>
            <a:r>
              <a:rPr lang="ru-RU" sz="1500" dirty="0" smtClean="0"/>
              <a:t>) фильтры</a:t>
            </a:r>
          </a:p>
          <a:p>
            <a:pPr marL="635508" lvl="1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Полифазные фильтры</a:t>
            </a:r>
          </a:p>
          <a:p>
            <a:pPr marL="342900" indent="-342900" defTabSz="912813"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/>
              <a:t>Цифровое формирование сигнала на несущей частоте</a:t>
            </a:r>
          </a:p>
          <a:p>
            <a:pPr marL="635508" lvl="1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500" dirty="0" smtClean="0"/>
              <a:t>Прямой цифровой синтез</a:t>
            </a:r>
          </a:p>
          <a:p>
            <a:pPr marL="342900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/>
              <a:t>Основы </a:t>
            </a:r>
            <a:r>
              <a:rPr lang="ru-RU" sz="1700" dirty="0" err="1" smtClean="0"/>
              <a:t>вейвлет</a:t>
            </a:r>
            <a:r>
              <a:rPr lang="ru-RU" sz="1700" dirty="0" smtClean="0"/>
              <a:t>-преобразования</a:t>
            </a:r>
            <a:endParaRPr lang="en-US" sz="1700" dirty="0" smtClean="0"/>
          </a:p>
          <a:p>
            <a:pPr marL="342900" indent="-342900" defTabSz="912813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ru-RU" sz="1700" dirty="0" smtClean="0"/>
              <a:t>Метод </a:t>
            </a:r>
            <a:r>
              <a:rPr lang="en-US" sz="1700" dirty="0" smtClean="0"/>
              <a:t>CORDIC</a:t>
            </a:r>
            <a:endParaRPr lang="ru-RU" sz="1700" dirty="0" smtClean="0"/>
          </a:p>
          <a:p>
            <a:pPr defTabSz="912813" eaLnBrk="1" hangingPunct="1">
              <a:buFont typeface="Arial" panose="020B0604020202020204" pitchFamily="34" charset="0"/>
              <a:buChar char="•"/>
            </a:pPr>
            <a:endParaRPr lang="ru-RU" sz="1700" dirty="0" smtClean="0"/>
          </a:p>
        </p:txBody>
      </p:sp>
      <p:sp>
        <p:nvSpPr>
          <p:cNvPr id="11571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2813"/>
            <a:r>
              <a:rPr lang="ru-RU" dirty="0" smtClean="0"/>
              <a:t>Анализ и синтез цифровых устройств. Слайд  </a:t>
            </a:r>
            <a:fld id="{08C3F48D-74F7-4E03-A7FE-95F5CD27DF30}" type="slidenum">
              <a:rPr lang="ru-RU" smtClean="0"/>
              <a:pPr defTabSz="912813"/>
              <a:t>3</a:t>
            </a:fld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7616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err="1" smtClean="0"/>
              <a:t>Коррелограммный</a:t>
            </a:r>
            <a:r>
              <a:rPr lang="ru-RU" sz="2400" dirty="0" smtClean="0"/>
              <a:t> метод оценки СПМ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Основан на  дискретном аналоге теоремы Винера-</a:t>
            </a:r>
            <a:r>
              <a:rPr lang="ru-RU" sz="1800" b="1" dirty="0" err="1" smtClean="0">
                <a:solidFill>
                  <a:schemeClr val="tx1"/>
                </a:solidFill>
              </a:rPr>
              <a:t>Хинчина</a:t>
            </a:r>
            <a:r>
              <a:rPr lang="ru-RU" sz="1800" b="1" dirty="0" smtClean="0">
                <a:solidFill>
                  <a:schemeClr val="tx1"/>
                </a:solidFill>
              </a:rPr>
              <a:t>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b="1" i="1" dirty="0" smtClean="0"/>
              <a:t>Последовательность операций: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Вычислить АКФ реализации процесса в диапазоне </a:t>
            </a:r>
            <a:r>
              <a:rPr lang="en-US" sz="1800" b="1" dirty="0" smtClean="0">
                <a:solidFill>
                  <a:schemeClr val="tx1"/>
                </a:solidFill>
              </a:rPr>
              <a:t>[0,N-1] </a:t>
            </a:r>
            <a:r>
              <a:rPr lang="ru-RU" sz="1800" b="1" dirty="0" smtClean="0">
                <a:solidFill>
                  <a:schemeClr val="tx1"/>
                </a:solidFill>
              </a:rPr>
              <a:t>дискретных задержек: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r>
              <a:rPr lang="ru-RU" sz="1800" b="1" dirty="0" smtClean="0">
                <a:solidFill>
                  <a:schemeClr val="tx1"/>
                </a:solidFill>
              </a:rPr>
              <a:t>Вычислить ДПФ размерности  </a:t>
            </a:r>
            <a:r>
              <a:rPr lang="en-US" sz="1800" b="1" dirty="0" smtClean="0">
                <a:solidFill>
                  <a:schemeClr val="tx1"/>
                </a:solidFill>
              </a:rPr>
              <a:t>N </a:t>
            </a:r>
            <a:r>
              <a:rPr lang="ru-RU" sz="1800" b="1" dirty="0" smtClean="0">
                <a:solidFill>
                  <a:schemeClr val="tx1"/>
                </a:solidFill>
              </a:rPr>
              <a:t>от АКФ </a:t>
            </a:r>
            <a:r>
              <a:rPr lang="en-US" sz="1800" b="1" dirty="0" smtClean="0">
                <a:solidFill>
                  <a:schemeClr val="tx1"/>
                </a:solidFill>
              </a:rPr>
              <a:t>c </a:t>
            </a:r>
            <a:r>
              <a:rPr lang="ru-RU" sz="1800" b="1" dirty="0" smtClean="0">
                <a:solidFill>
                  <a:schemeClr val="tx1"/>
                </a:solidFill>
              </a:rPr>
              <a:t>использованием  «окна»:</a:t>
            </a: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AutoNum type="arabicPeriod"/>
            </a:pPr>
            <a:endParaRPr lang="ru-RU" sz="16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b="1" i="1" dirty="0" smtClean="0"/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1800" b="1" i="1" dirty="0" smtClean="0"/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dirty="0" smtClean="0"/>
              <a:t>Увеличение диапазона задержек АКФ</a:t>
            </a:r>
            <a:r>
              <a:rPr lang="en-US" sz="1800" b="1" i="1" dirty="0" smtClean="0"/>
              <a:t> </a:t>
            </a:r>
            <a:r>
              <a:rPr lang="ru-RU" sz="1800" b="1" i="1" dirty="0" smtClean="0"/>
              <a:t>соответствует улучшению разрешающей способности, и снижению достоверности 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i="1" dirty="0" smtClean="0"/>
              <a:t>(возрастанию ошибки), и наоборот.</a:t>
            </a:r>
          </a:p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endParaRPr lang="ru-RU" sz="1800" b="1" i="1" dirty="0" smtClean="0"/>
          </a:p>
          <a:p>
            <a:pPr marL="533400" indent="-533400" algn="just" eaLnBrk="1" hangingPunct="1">
              <a:lnSpc>
                <a:spcPct val="80000"/>
              </a:lnSpc>
              <a:buFontTx/>
              <a:buNone/>
            </a:pPr>
            <a:r>
              <a:rPr lang="ru-RU" sz="1800" b="1" i="1" dirty="0" smtClean="0"/>
              <a:t>Рекомендуется: </a:t>
            </a:r>
            <a:r>
              <a:rPr lang="ru-RU" sz="1800" b="1" dirty="0" smtClean="0">
                <a:solidFill>
                  <a:schemeClr val="tx1"/>
                </a:solidFill>
              </a:rPr>
              <a:t>начинать оценку СПМ с высокой достоверности, продвигаясь в направлении более высокого разрешения по частоте.</a:t>
            </a: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  <a:p>
            <a:pPr marL="533400" indent="-533400" eaLnBrk="1" hangingPunct="1">
              <a:lnSpc>
                <a:spcPct val="80000"/>
              </a:lnSpc>
              <a:buFontTx/>
              <a:buNone/>
            </a:pPr>
            <a:endParaRPr lang="ru-RU" sz="1600" b="1" dirty="0" smtClean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440B92A7-4DC0-4880-9940-D4D208F2DB48}" type="slidenum">
              <a:rPr lang="ru-RU" smtClean="0"/>
              <a:pPr/>
              <a:t>30</a:t>
            </a:fld>
            <a:endParaRPr lang="ru-RU" dirty="0" smtClean="0"/>
          </a:p>
        </p:txBody>
      </p:sp>
      <p:graphicFrame>
        <p:nvGraphicFramePr>
          <p:cNvPr id="105474" name="Object 4"/>
          <p:cNvGraphicFramePr>
            <a:graphicFrameLocks noChangeAspect="1"/>
          </p:cNvGraphicFramePr>
          <p:nvPr/>
        </p:nvGraphicFramePr>
        <p:xfrm>
          <a:off x="1763713" y="3068638"/>
          <a:ext cx="6264275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0" name="Equation" r:id="rId3" imgW="3429000" imgH="431640" progId="Equation.DSMT4">
                  <p:embed/>
                </p:oleObj>
              </mc:Choice>
              <mc:Fallback>
                <p:oleObj name="Equation" r:id="rId3" imgW="34290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3068638"/>
                        <a:ext cx="6264275" cy="792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5475" name="Object 5"/>
          <p:cNvGraphicFramePr>
            <a:graphicFrameLocks noChangeAspect="1"/>
          </p:cNvGraphicFramePr>
          <p:nvPr/>
        </p:nvGraphicFramePr>
        <p:xfrm>
          <a:off x="2052638" y="1958975"/>
          <a:ext cx="5256212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71" name="Equation" r:id="rId5" imgW="2844720" imgH="431640" progId="Equation.DSMT4">
                  <p:embed/>
                </p:oleObj>
              </mc:Choice>
              <mc:Fallback>
                <p:oleObj name="Equation" r:id="rId5" imgW="2844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2638" y="1958975"/>
                        <a:ext cx="5256212" cy="792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597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Формирование случайных сигналов (шумов)</a:t>
            </a:r>
          </a:p>
        </p:txBody>
      </p:sp>
      <p:sp>
        <p:nvSpPr>
          <p:cNvPr id="105478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620688"/>
            <a:ext cx="8856983" cy="360040"/>
          </a:xfrm>
        </p:spPr>
        <p:txBody>
          <a:bodyPr>
            <a:normAutofit/>
          </a:bodyPr>
          <a:lstStyle/>
          <a:p>
            <a:pPr marL="533400" indent="-533400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440B92A7-4DC0-4880-9940-D4D208F2DB48}" type="slidenum">
              <a:rPr lang="ru-RU" smtClean="0"/>
              <a:pPr/>
              <a:t>31</a:t>
            </a:fld>
            <a:endParaRPr lang="ru-RU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4431564" y="3058715"/>
            <a:ext cx="4039608" cy="2530525"/>
            <a:chOff x="568395" y="1435410"/>
            <a:chExt cx="4039608" cy="2530525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144459" y="1746074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144459" y="3474266"/>
              <a:ext cx="324036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86453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864539" y="2178122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0469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>
                <a:xfrm>
                  <a:off x="856427" y="143541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6427" y="1435410"/>
                  <a:ext cx="576064" cy="36004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4211" t="-3390" r="-7368"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3"/>
                <p:cNvSpPr txBox="1">
                  <a:spLocks noChangeArrowheads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3"/>
                <p:cNvSpPr txBox="1">
                  <a:spLocks noChangeArrowheads="1"/>
                </p:cNvSpPr>
                <p:nvPr/>
              </p:nvSpPr>
              <p:spPr>
                <a:xfrm>
                  <a:off x="1576507" y="360589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507" y="3605895"/>
                  <a:ext cx="576064" cy="3600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3"/>
                <p:cNvSpPr txBox="1">
                  <a:spLocks noChangeArrowheads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3"/>
                <p:cNvSpPr txBox="1">
                  <a:spLocks noChangeArrowheads="1"/>
                </p:cNvSpPr>
                <p:nvPr/>
              </p:nvSpPr>
              <p:spPr>
                <a:xfrm>
                  <a:off x="568395" y="2061939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8395" y="2061939"/>
                  <a:ext cx="576064" cy="3600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144459" y="2178122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/>
                <p:cNvSpPr txBox="1">
                  <a:spLocks noChangeArrowheads="1"/>
                </p:cNvSpPr>
                <p:nvPr/>
              </p:nvSpPr>
              <p:spPr>
                <a:xfrm>
                  <a:off x="2336171" y="1492567"/>
                  <a:ext cx="2160240" cy="902573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den>
                        </m:f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6171" y="1492567"/>
                  <a:ext cx="2160240" cy="902573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t="-54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>
              <a:xfrm>
                <a:off x="0" y="1026110"/>
                <a:ext cx="9036496" cy="840287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3400" indent="-533400" fontAlgn="auto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Пусть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−случайный процесс, а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−его любое допустимое значение, тогда </m:t>
                      </m:r>
                    </m:oMath>
                  </m:oMathPara>
                </a14:m>
                <a:endParaRPr lang="en-US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33400" indent="-533400" fontAlgn="auto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функция распределения вероятностей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определяет вероятность того, </m:t>
                      </m:r>
                    </m:oMath>
                  </m:oMathPara>
                </a14:m>
                <a:endParaRPr lang="ru-RU" sz="1800" b="0" i="1" dirty="0" smtClean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 marL="533400" indent="-533400" fontAlgn="auto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что 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026110"/>
                <a:ext cx="9036496" cy="84028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3"/>
              <p:cNvSpPr txBox="1">
                <a:spLocks noChangeArrowheads="1"/>
              </p:cNvSpPr>
              <p:nvPr/>
            </p:nvSpPr>
            <p:spPr>
              <a:xfrm>
                <a:off x="539552" y="2011143"/>
                <a:ext cx="7416824" cy="819921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3400" indent="-533400" fontAlgn="auto">
                  <a:lnSpc>
                    <a:spcPct val="80000"/>
                  </a:lnSpc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𝑑𝑃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ru-RU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плотность вероятности случайного процесса </m:t>
                    </m:r>
                    <m:r>
                      <a:rPr lang="en-US" sz="1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:endParaRPr lang="ru-RU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2011143"/>
                <a:ext cx="7416824" cy="819921"/>
              </a:xfrm>
              <a:prstGeom prst="rect">
                <a:avLst/>
              </a:prstGeom>
              <a:blipFill rotWithShape="0">
                <a:blip r:embed="rId9"/>
                <a:stretch>
                  <a:fillRect l="-1151" t="-4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Группа 46"/>
          <p:cNvGrpSpPr/>
          <p:nvPr/>
        </p:nvGrpSpPr>
        <p:grpSpPr>
          <a:xfrm>
            <a:off x="175932" y="3045382"/>
            <a:ext cx="4039608" cy="2530525"/>
            <a:chOff x="679988" y="3028969"/>
            <a:chExt cx="4039608" cy="253052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1256052" y="3339633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256052" y="5067825"/>
              <a:ext cx="324036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 flipH="1">
              <a:off x="1256052" y="5067825"/>
              <a:ext cx="72008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/>
            <p:cNvCxnSpPr/>
            <p:nvPr/>
          </p:nvCxnSpPr>
          <p:spPr>
            <a:xfrm flipV="1">
              <a:off x="1976132" y="3771681"/>
              <a:ext cx="144016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единительная линия 32"/>
            <p:cNvCxnSpPr/>
            <p:nvPr/>
          </p:nvCxnSpPr>
          <p:spPr>
            <a:xfrm>
              <a:off x="3416292" y="3771681"/>
              <a:ext cx="831672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/>
                <p:cNvSpPr txBox="1">
                  <a:spLocks noChangeArrowheads="1"/>
                </p:cNvSpPr>
                <p:nvPr/>
              </p:nvSpPr>
              <p:spPr>
                <a:xfrm>
                  <a:off x="968020" y="3028969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8020" y="3028969"/>
                  <a:ext cx="576064" cy="36004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4211" t="-3390" r="-9474"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/>
                <p:cNvSpPr txBox="1">
                  <a:spLocks noChangeArrowheads="1"/>
                </p:cNvSpPr>
                <p:nvPr/>
              </p:nvSpPr>
              <p:spPr>
                <a:xfrm>
                  <a:off x="4143532" y="5127759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43532" y="5127759"/>
                  <a:ext cx="576064" cy="36004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"/>
                <p:cNvSpPr txBox="1">
                  <a:spLocks noChangeArrowheads="1"/>
                </p:cNvSpPr>
                <p:nvPr/>
              </p:nvSpPr>
              <p:spPr>
                <a:xfrm>
                  <a:off x="1688100" y="5199454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100" y="5199454"/>
                  <a:ext cx="576064" cy="36004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"/>
                <p:cNvSpPr txBox="1">
                  <a:spLocks noChangeArrowheads="1"/>
                </p:cNvSpPr>
                <p:nvPr/>
              </p:nvSpPr>
              <p:spPr>
                <a:xfrm>
                  <a:off x="3128260" y="5199454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28260" y="5199454"/>
                  <a:ext cx="576064" cy="36004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"/>
                <p:cNvSpPr txBox="1">
                  <a:spLocks noChangeArrowheads="1"/>
                </p:cNvSpPr>
                <p:nvPr/>
              </p:nvSpPr>
              <p:spPr>
                <a:xfrm>
                  <a:off x="679988" y="3655498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9988" y="3655498"/>
                  <a:ext cx="576064" cy="36004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Прямая соединительная линия 38"/>
            <p:cNvCxnSpPr/>
            <p:nvPr/>
          </p:nvCxnSpPr>
          <p:spPr>
            <a:xfrm flipH="1">
              <a:off x="1256052" y="3771681"/>
              <a:ext cx="216024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3419872" y="3771681"/>
              <a:ext cx="0" cy="12940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440B92A7-4DC0-4880-9940-D4D208F2DB48}" type="slidenum">
              <a:rPr lang="ru-RU" smtClean="0"/>
              <a:pPr/>
              <a:t>32</a:t>
            </a:fld>
            <a:endParaRPr lang="ru-RU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363246" y="1461337"/>
            <a:ext cx="3897482" cy="2530526"/>
            <a:chOff x="710521" y="1435409"/>
            <a:chExt cx="3897482" cy="2530526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2584619" y="1768608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1144459" y="3474266"/>
              <a:ext cx="324036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86453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864539" y="2178122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0469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>
                <a:xfrm>
                  <a:off x="2230541" y="1435409"/>
                  <a:ext cx="786126" cy="439209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30541" y="1435409"/>
                  <a:ext cx="786126" cy="4392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2778" r="-15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3"/>
                <p:cNvSpPr txBox="1">
                  <a:spLocks noChangeArrowheads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ectangle 3"/>
                <p:cNvSpPr txBox="1">
                  <a:spLocks noChangeArrowheads="1"/>
                </p:cNvSpPr>
                <p:nvPr/>
              </p:nvSpPr>
              <p:spPr>
                <a:xfrm>
                  <a:off x="1576507" y="360589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algn="ctr" fontAlgn="auto">
                    <a:lnSpc>
                      <a:spcPct val="80000"/>
                    </a:lnSpc>
                    <a:buFontTx/>
                    <a:buNone/>
                  </a:pPr>
                  <a:r>
                    <a:rPr lang="ru-RU" sz="1800" b="0" dirty="0" smtClean="0">
                      <a:solidFill>
                        <a:schemeClr val="tx1"/>
                      </a:solidFill>
                    </a:rPr>
                    <a:t>-</a:t>
                  </a:r>
                  <a14:m>
                    <m:oMath xmlns:m="http://schemas.openxmlformats.org/officeDocument/2006/math">
                      <m:r>
                        <a:rPr lang="ru-RU" sz="1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</m:oMath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76507" y="3605895"/>
                  <a:ext cx="576064" cy="3600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t="-23729" b="-152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3"/>
                <p:cNvSpPr txBox="1">
                  <a:spLocks noChangeArrowheads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Прямая соединительная линия 12"/>
            <p:cNvCxnSpPr/>
            <p:nvPr/>
          </p:nvCxnSpPr>
          <p:spPr>
            <a:xfrm flipH="1">
              <a:off x="1144459" y="2178122"/>
              <a:ext cx="720080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/>
                <p:cNvSpPr txBox="1">
                  <a:spLocks noChangeArrowheads="1"/>
                </p:cNvSpPr>
                <p:nvPr/>
              </p:nvSpPr>
              <p:spPr>
                <a:xfrm>
                  <a:off x="710521" y="1985498"/>
                  <a:ext cx="529319" cy="568949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den>
                        </m:f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521" y="1985498"/>
                  <a:ext cx="529319" cy="56894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t="-967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688"/>
            <a:ext cx="8856983" cy="360040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Гармонический сигнал со случайной начальной фазой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819735" y="1499239"/>
            <a:ext cx="3463544" cy="2505825"/>
            <a:chOff x="4819735" y="1526219"/>
            <a:chExt cx="3463544" cy="250582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>
              <a:off x="6211259" y="1812183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4819735" y="3540375"/>
              <a:ext cx="324036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Rectangle 3"/>
                <p:cNvSpPr txBox="1">
                  <a:spLocks noChangeArrowheads="1"/>
                </p:cNvSpPr>
                <p:nvPr/>
              </p:nvSpPr>
              <p:spPr>
                <a:xfrm>
                  <a:off x="5923227" y="1526219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4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227" y="1526219"/>
                  <a:ext cx="576064" cy="3600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255" t="-3390" r="-8511"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"/>
                <p:cNvSpPr txBox="1">
                  <a:spLocks noChangeArrowheads="1"/>
                </p:cNvSpPr>
                <p:nvPr/>
              </p:nvSpPr>
              <p:spPr>
                <a:xfrm>
                  <a:off x="7707215" y="3600309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7215" y="3600309"/>
                  <a:ext cx="576064" cy="36004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"/>
                <p:cNvSpPr txBox="1">
                  <a:spLocks noChangeArrowheads="1"/>
                </p:cNvSpPr>
                <p:nvPr/>
              </p:nvSpPr>
              <p:spPr>
                <a:xfrm>
                  <a:off x="5251783" y="3672004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51783" y="3672004"/>
                  <a:ext cx="576064" cy="36004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Rectangle 3"/>
                <p:cNvSpPr txBox="1">
                  <a:spLocks noChangeArrowheads="1"/>
                </p:cNvSpPr>
                <p:nvPr/>
              </p:nvSpPr>
              <p:spPr>
                <a:xfrm>
                  <a:off x="6691943" y="3672004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1943" y="3672004"/>
                  <a:ext cx="576064" cy="36004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9" name="Прямая соединительная линия 38"/>
            <p:cNvCxnSpPr/>
            <p:nvPr/>
          </p:nvCxnSpPr>
          <p:spPr>
            <a:xfrm flipH="1" flipV="1">
              <a:off x="5539815" y="2222934"/>
              <a:ext cx="1336441" cy="210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6876256" y="2244231"/>
              <a:ext cx="0" cy="12940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>
              <a:off x="5539815" y="2244231"/>
              <a:ext cx="0" cy="129402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Полилиния 9"/>
            <p:cNvSpPr/>
            <p:nvPr/>
          </p:nvSpPr>
          <p:spPr>
            <a:xfrm>
              <a:off x="5532120" y="2225040"/>
              <a:ext cx="678180" cy="952500"/>
            </a:xfrm>
            <a:custGeom>
              <a:avLst/>
              <a:gdLst>
                <a:gd name="connsiteX0" fmla="*/ 0 w 678180"/>
                <a:gd name="connsiteY0" fmla="*/ 0 h 952500"/>
                <a:gd name="connsiteX1" fmla="*/ 121920 w 678180"/>
                <a:gd name="connsiteY1" fmla="*/ 784860 h 952500"/>
                <a:gd name="connsiteX2" fmla="*/ 678180 w 678180"/>
                <a:gd name="connsiteY2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8180" h="952500">
                  <a:moveTo>
                    <a:pt x="0" y="0"/>
                  </a:moveTo>
                  <a:cubicBezTo>
                    <a:pt x="4445" y="313055"/>
                    <a:pt x="8890" y="626110"/>
                    <a:pt x="121920" y="784860"/>
                  </a:cubicBezTo>
                  <a:cubicBezTo>
                    <a:pt x="234950" y="943610"/>
                    <a:pt x="456565" y="948055"/>
                    <a:pt x="678180" y="9525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6217920" y="2225040"/>
              <a:ext cx="647700" cy="952500"/>
            </a:xfrm>
            <a:custGeom>
              <a:avLst/>
              <a:gdLst>
                <a:gd name="connsiteX0" fmla="*/ 647700 w 647700"/>
                <a:gd name="connsiteY0" fmla="*/ 0 h 952500"/>
                <a:gd name="connsiteX1" fmla="*/ 502920 w 647700"/>
                <a:gd name="connsiteY1" fmla="*/ 754380 h 952500"/>
                <a:gd name="connsiteX2" fmla="*/ 0 w 647700"/>
                <a:gd name="connsiteY2" fmla="*/ 952500 h 952500"/>
                <a:gd name="connsiteX0" fmla="*/ 647700 w 647700"/>
                <a:gd name="connsiteY0" fmla="*/ 0 h 952500"/>
                <a:gd name="connsiteX1" fmla="*/ 541020 w 647700"/>
                <a:gd name="connsiteY1" fmla="*/ 792480 h 952500"/>
                <a:gd name="connsiteX2" fmla="*/ 0 w 647700"/>
                <a:gd name="connsiteY2" fmla="*/ 952500 h 952500"/>
                <a:gd name="connsiteX0" fmla="*/ 647700 w 647700"/>
                <a:gd name="connsiteY0" fmla="*/ 0 h 952500"/>
                <a:gd name="connsiteX1" fmla="*/ 495300 w 647700"/>
                <a:gd name="connsiteY1" fmla="*/ 822960 h 952500"/>
                <a:gd name="connsiteX2" fmla="*/ 0 w 647700"/>
                <a:gd name="connsiteY2" fmla="*/ 95250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7700" h="952500">
                  <a:moveTo>
                    <a:pt x="647700" y="0"/>
                  </a:moveTo>
                  <a:cubicBezTo>
                    <a:pt x="629285" y="297815"/>
                    <a:pt x="603250" y="664210"/>
                    <a:pt x="495300" y="822960"/>
                  </a:cubicBezTo>
                  <a:cubicBezTo>
                    <a:pt x="387350" y="981710"/>
                    <a:pt x="197485" y="932815"/>
                    <a:pt x="0" y="952500"/>
                  </a:cubicBezTo>
                </a:path>
              </a:pathLst>
            </a:cu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2957423" y="1054138"/>
                <a:ext cx="2499643" cy="633783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33400" indent="-533400" fontAlgn="auto">
                  <a:lnSpc>
                    <a:spcPct val="80000"/>
                  </a:lnSpc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ru-R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ru-RU" sz="1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m:rPr>
                              <m:nor/>
                            </m:rPr>
                            <a:rPr lang="en-US" sz="1800" dirty="0">
                              <a:solidFill>
                                <a:schemeClr val="tx1"/>
                              </a:solidFill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sz="1800" dirty="0">
                              <a:solidFill>
                                <a:schemeClr val="tx1"/>
                              </a:solidFill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ru-RU" sz="1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423" y="1054138"/>
                <a:ext cx="2499643" cy="633783"/>
              </a:xfrm>
              <a:prstGeom prst="rect">
                <a:avLst/>
              </a:prstGeom>
              <a:blipFill rotWithShape="0">
                <a:blip r:embed="rId11"/>
                <a:stretch>
                  <a:fillRect l="-244" t="-1923" r="-2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6" name="Группа 65"/>
          <p:cNvGrpSpPr/>
          <p:nvPr/>
        </p:nvGrpSpPr>
        <p:grpSpPr>
          <a:xfrm>
            <a:off x="2926007" y="4018714"/>
            <a:ext cx="3463544" cy="2074315"/>
            <a:chOff x="3008795" y="3891680"/>
            <a:chExt cx="3463544" cy="2074315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4448955" y="4178182"/>
              <a:ext cx="0" cy="1318678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008795" y="5474326"/>
              <a:ext cx="324036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3728875" y="4509120"/>
              <a:ext cx="0" cy="9652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>
              <a:off x="5169035" y="4509120"/>
              <a:ext cx="0" cy="96520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3"/>
                <p:cNvSpPr txBox="1">
                  <a:spLocks noChangeArrowheads="1"/>
                </p:cNvSpPr>
                <p:nvPr/>
              </p:nvSpPr>
              <p:spPr>
                <a:xfrm>
                  <a:off x="5896275" y="553426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6275" y="5534260"/>
                  <a:ext cx="576064" cy="36004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3"/>
                <p:cNvSpPr txBox="1">
                  <a:spLocks noChangeArrowheads="1"/>
                </p:cNvSpPr>
                <p:nvPr/>
              </p:nvSpPr>
              <p:spPr>
                <a:xfrm>
                  <a:off x="3440843" y="560595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algn="ctr" fontAlgn="auto">
                    <a:lnSpc>
                      <a:spcPct val="80000"/>
                    </a:lnSpc>
                    <a:buFontTx/>
                    <a:buNone/>
                  </a:pPr>
                  <a:r>
                    <a:rPr lang="ru-RU" sz="1800" b="0" dirty="0" smtClean="0">
                      <a:solidFill>
                        <a:schemeClr val="tx1"/>
                      </a:solidFill>
                    </a:rPr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40843" y="5605955"/>
                  <a:ext cx="576064" cy="36004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l="-6383" t="-21667"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3"/>
                <p:cNvSpPr txBox="1">
                  <a:spLocks noChangeArrowheads="1"/>
                </p:cNvSpPr>
                <p:nvPr/>
              </p:nvSpPr>
              <p:spPr>
                <a:xfrm>
                  <a:off x="4881003" y="560595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ru-RU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003" y="5605955"/>
                  <a:ext cx="576064" cy="36004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4109552" y="3891680"/>
                  <a:ext cx="7668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552" y="3891680"/>
                  <a:ext cx="766877" cy="369332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4865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случайного </a:t>
            </a:r>
            <a:r>
              <a:rPr lang="ru-RU" sz="2400" dirty="0">
                <a:solidFill>
                  <a:schemeClr val="tx1"/>
                </a:solidFill>
              </a:rPr>
              <a:t>сигнала с равномерным распределением</a:t>
            </a: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440B92A7-4DC0-4880-9940-D4D208F2DB48}" type="slidenum">
              <a:rPr lang="ru-RU" smtClean="0"/>
              <a:pPr/>
              <a:t>33</a:t>
            </a:fld>
            <a:endParaRPr lang="ru-RU" dirty="0" smtClean="0"/>
          </a:p>
        </p:txBody>
      </p:sp>
      <p:grpSp>
        <p:nvGrpSpPr>
          <p:cNvPr id="14" name="Группа 13"/>
          <p:cNvGrpSpPr/>
          <p:nvPr/>
        </p:nvGrpSpPr>
        <p:grpSpPr>
          <a:xfrm>
            <a:off x="1229232" y="1476884"/>
            <a:ext cx="3031496" cy="2514979"/>
            <a:chOff x="1576507" y="1450956"/>
            <a:chExt cx="3031496" cy="2514979"/>
          </a:xfrm>
        </p:grpSpPr>
        <p:cxnSp>
          <p:nvCxnSpPr>
            <p:cNvPr id="3" name="Прямая соединительная линия 2"/>
            <p:cNvCxnSpPr/>
            <p:nvPr/>
          </p:nvCxnSpPr>
          <p:spPr>
            <a:xfrm>
              <a:off x="1853923" y="1768608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 flipV="1">
              <a:off x="1864539" y="3474266"/>
              <a:ext cx="2520280" cy="1320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186453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1864539" y="2178122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30469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3"/>
                <p:cNvSpPr txBox="1">
                  <a:spLocks noChangeArrowheads="1"/>
                </p:cNvSpPr>
                <p:nvPr/>
              </p:nvSpPr>
              <p:spPr>
                <a:xfrm>
                  <a:off x="1759508" y="1450956"/>
                  <a:ext cx="786126" cy="439209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508" y="1450956"/>
                  <a:ext cx="786126" cy="439209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t="-13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3"/>
                <p:cNvSpPr txBox="1">
                  <a:spLocks noChangeArrowheads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 3"/>
            <p:cNvSpPr txBox="1">
              <a:spLocks noChangeArrowheads="1"/>
            </p:cNvSpPr>
            <p:nvPr/>
          </p:nvSpPr>
          <p:spPr>
            <a:xfrm>
              <a:off x="1576507" y="3605895"/>
              <a:ext cx="576064" cy="360040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3400" indent="-533400" algn="ctr" fontAlgn="auto">
                <a:lnSpc>
                  <a:spcPct val="80000"/>
                </a:lnSpc>
                <a:buFontTx/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0</a:t>
              </a:r>
              <a:endParaRPr lang="ru-RU" sz="18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3"/>
                <p:cNvSpPr txBox="1">
                  <a:spLocks noChangeArrowheads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0" name="Rectangle 3"/>
          <p:cNvSpPr>
            <a:spLocks noGrp="1" noChangeArrowheads="1"/>
          </p:cNvSpPr>
          <p:nvPr>
            <p:ph idx="1"/>
          </p:nvPr>
        </p:nvSpPr>
        <p:spPr>
          <a:xfrm>
            <a:off x="0" y="620688"/>
            <a:ext cx="8856983" cy="360040"/>
          </a:xfrm>
        </p:spPr>
        <p:txBody>
          <a:bodyPr>
            <a:normAutofit/>
          </a:bodyPr>
          <a:lstStyle/>
          <a:p>
            <a:pPr marL="533400" indent="-533400" algn="ctr"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Случайный дискретный сигнал с равномерным распределением амплитуд</a:t>
            </a:r>
          </a:p>
        </p:txBody>
      </p:sp>
      <p:grpSp>
        <p:nvGrpSpPr>
          <p:cNvPr id="66" name="Группа 65"/>
          <p:cNvGrpSpPr/>
          <p:nvPr/>
        </p:nvGrpSpPr>
        <p:grpSpPr>
          <a:xfrm>
            <a:off x="4798215" y="1550046"/>
            <a:ext cx="3463544" cy="2441816"/>
            <a:chOff x="3008795" y="3525633"/>
            <a:chExt cx="3463544" cy="2441816"/>
          </a:xfrm>
        </p:grpSpPr>
        <p:cxnSp>
          <p:nvCxnSpPr>
            <p:cNvPr id="53" name="Прямая соединительная линия 52"/>
            <p:cNvCxnSpPr/>
            <p:nvPr/>
          </p:nvCxnSpPr>
          <p:spPr>
            <a:xfrm>
              <a:off x="4442750" y="3891680"/>
              <a:ext cx="6205" cy="160518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единительная линия 54"/>
            <p:cNvCxnSpPr/>
            <p:nvPr/>
          </p:nvCxnSpPr>
          <p:spPr>
            <a:xfrm>
              <a:off x="3008795" y="5474326"/>
              <a:ext cx="3240360" cy="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V="1">
              <a:off x="3728875" y="4267245"/>
              <a:ext cx="0" cy="12070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единительная линия 57"/>
            <p:cNvCxnSpPr/>
            <p:nvPr/>
          </p:nvCxnSpPr>
          <p:spPr>
            <a:xfrm flipH="1">
              <a:off x="3722670" y="4267245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3"/>
                <p:cNvSpPr txBox="1">
                  <a:spLocks noChangeArrowheads="1"/>
                </p:cNvSpPr>
                <p:nvPr/>
              </p:nvSpPr>
              <p:spPr>
                <a:xfrm>
                  <a:off x="5896275" y="553426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96275" y="5534260"/>
                  <a:ext cx="576064" cy="36004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3"/>
                <p:cNvSpPr txBox="1">
                  <a:spLocks noChangeArrowheads="1"/>
                </p:cNvSpPr>
                <p:nvPr/>
              </p:nvSpPr>
              <p:spPr>
                <a:xfrm>
                  <a:off x="3360222" y="5578176"/>
                  <a:ext cx="749330" cy="389273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algn="ctr" fontAlgn="auto">
                    <a:lnSpc>
                      <a:spcPct val="80000"/>
                    </a:lnSpc>
                    <a:buFontTx/>
                    <a:buNone/>
                  </a:pPr>
                  <a:r>
                    <a:rPr lang="ru-RU" sz="1800" b="0" dirty="0" smtClean="0">
                      <a:solidFill>
                        <a:schemeClr val="tx1"/>
                      </a:solidFill>
                    </a:rPr>
                    <a:t>-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1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/2</m:t>
                      </m:r>
                    </m:oMath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1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60222" y="5578176"/>
                  <a:ext cx="749330" cy="389273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7317" t="-21875" b="-625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Rectangle 3"/>
                <p:cNvSpPr txBox="1">
                  <a:spLocks noChangeArrowheads="1"/>
                </p:cNvSpPr>
                <p:nvPr/>
              </p:nvSpPr>
              <p:spPr>
                <a:xfrm>
                  <a:off x="4881003" y="560595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18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2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003" y="5605955"/>
                  <a:ext cx="576064" cy="3600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158" t="-3390" r="-7368" b="-169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Прямоугольник 64"/>
                <p:cNvSpPr/>
                <p:nvPr/>
              </p:nvSpPr>
              <p:spPr>
                <a:xfrm>
                  <a:off x="4109552" y="3525633"/>
                  <a:ext cx="76687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</m:d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5" name="Прямоугольник 6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9552" y="3525633"/>
                  <a:ext cx="766877" cy="369332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5162830" y="4267245"/>
              <a:ext cx="0" cy="122173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3"/>
          <p:cNvSpPr txBox="1">
            <a:spLocks noChangeArrowheads="1"/>
          </p:cNvSpPr>
          <p:nvPr/>
        </p:nvSpPr>
        <p:spPr>
          <a:xfrm>
            <a:off x="144698" y="4254084"/>
            <a:ext cx="8856983" cy="360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 fontAlgn="auto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Шум, но не белый!!!,</a:t>
            </a:r>
          </a:p>
        </p:txBody>
      </p:sp>
      <p:sp>
        <p:nvSpPr>
          <p:cNvPr id="47" name="Rectangle 3"/>
          <p:cNvSpPr txBox="1">
            <a:spLocks noChangeArrowheads="1"/>
          </p:cNvSpPr>
          <p:nvPr/>
        </p:nvSpPr>
        <p:spPr>
          <a:xfrm>
            <a:off x="179513" y="4564575"/>
            <a:ext cx="8856983" cy="360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 fontAlgn="auto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chemeClr val="tx1"/>
              </a:solidFill>
            </a:endParaRPr>
          </a:p>
        </p:txBody>
      </p:sp>
      <p:sp>
        <p:nvSpPr>
          <p:cNvPr id="49" name="Rectangle 3"/>
          <p:cNvSpPr txBox="1">
            <a:spLocks noChangeArrowheads="1"/>
          </p:cNvSpPr>
          <p:nvPr/>
        </p:nvSpPr>
        <p:spPr>
          <a:xfrm>
            <a:off x="144698" y="4532329"/>
            <a:ext cx="8856983" cy="3600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 algn="ctr" fontAlgn="auto">
              <a:lnSpc>
                <a:spcPct val="80000"/>
              </a:lnSpc>
              <a:buFontTx/>
              <a:buNone/>
            </a:pPr>
            <a:r>
              <a:rPr lang="ru-RU" sz="1800" b="1" dirty="0" smtClean="0">
                <a:solidFill>
                  <a:schemeClr val="tx1"/>
                </a:solidFill>
              </a:rPr>
              <a:t>т.к. распределение амплитуд не по нормальному (</a:t>
            </a:r>
            <a:r>
              <a:rPr lang="ru-RU" sz="1800" b="1" dirty="0" err="1" smtClean="0">
                <a:solidFill>
                  <a:schemeClr val="tx1"/>
                </a:solidFill>
              </a:rPr>
              <a:t>гауссовому</a:t>
            </a:r>
            <a:r>
              <a:rPr lang="ru-RU" sz="1800" b="1" dirty="0" smtClean="0">
                <a:solidFill>
                  <a:schemeClr val="tx1"/>
                </a:solidFill>
              </a:rPr>
              <a:t>) закону</a:t>
            </a:r>
          </a:p>
        </p:txBody>
      </p:sp>
    </p:spTree>
    <p:extLst>
      <p:ext uri="{BB962C8B-B14F-4D97-AF65-F5344CB8AC3E}">
        <p14:creationId xmlns:p14="http://schemas.microsoft.com/office/powerpoint/2010/main" val="347062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случайного </a:t>
            </a:r>
            <a:r>
              <a:rPr lang="ru-RU" sz="2400" dirty="0">
                <a:solidFill>
                  <a:schemeClr val="tx1"/>
                </a:solidFill>
              </a:rPr>
              <a:t>сигнала с равномерным распределением</a:t>
            </a: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Анализ и </a:t>
            </a:r>
            <a:r>
              <a:rPr lang="ru-RU" dirty="0" err="1" smtClean="0"/>
              <a:t>и</a:t>
            </a:r>
            <a:r>
              <a:rPr lang="ru-RU" dirty="0" smtClean="0"/>
              <a:t> </a:t>
            </a:r>
            <a:r>
              <a:rPr lang="ru-RU" dirty="0" err="1" smtClean="0"/>
              <a:t>снтез</a:t>
            </a:r>
            <a:r>
              <a:rPr lang="ru-RU" dirty="0" smtClean="0"/>
              <a:t> цифровых устройств.  Слайд  </a:t>
            </a:r>
            <a:fld id="{440B92A7-4DC0-4880-9940-D4D208F2DB48}" type="slidenum">
              <a:rPr lang="ru-RU" smtClean="0"/>
              <a:pPr/>
              <a:t>34</a:t>
            </a:fld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1547664" y="836713"/>
                <a:ext cx="6696744" cy="50405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mod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 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=1,2,…</m:t>
                        </m:r>
                      </m:e>
                    </m:func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≠0</m:t>
                    </m:r>
                  </m:oMath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47664" y="836713"/>
                <a:ext cx="6696744" cy="504056"/>
              </a:xfrm>
              <a:blipFill rotWithShape="0">
                <a:blip r:embed="rId2"/>
                <a:stretch>
                  <a:fillRect l="-2368" t="-144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Объект 3"/>
              <p:cNvSpPr txBox="1">
                <a:spLocks/>
              </p:cNvSpPr>
              <p:nvPr/>
            </p:nvSpPr>
            <p:spPr>
              <a:xfrm>
                <a:off x="395536" y="1340768"/>
                <a:ext cx="8748464" cy="792088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 lnSpcReduction="10000"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𝐾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−специально подобранная константа</m:t>
                    </m:r>
                  </m:oMath>
                </a14:m>
                <a:r>
                  <a:rPr lang="ru-RU" b="0" i="1" dirty="0" smtClean="0">
                    <a:latin typeface="Cambria Math" panose="02040503050406030204" pitchFamily="18" charset="0"/>
                  </a:rPr>
                  <a:t>;</a:t>
                </a:r>
              </a:p>
              <a:p>
                <a:pPr fontAlgn="auto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𝐾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ru-RU" b="0" i="0" smtClean="0">
                        <a:latin typeface="Cambria Math" panose="02040503050406030204" pitchFamily="18" charset="0"/>
                      </a:rPr>
                      <m:t>чаще всего большое простое число.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1340768"/>
                <a:ext cx="8748464" cy="792088"/>
              </a:xfrm>
              <a:prstGeom prst="rect">
                <a:avLst/>
              </a:prstGeom>
              <a:blipFill rotWithShape="0">
                <a:blip r:embed="rId3"/>
                <a:stretch>
                  <a:fillRect l="-1812" t="-12308" b="-84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Объект 3"/>
              <p:cNvSpPr txBox="1">
                <a:spLocks/>
              </p:cNvSpPr>
              <p:nvPr/>
            </p:nvSpPr>
            <p:spPr>
              <a:xfrm>
                <a:off x="398984" y="2318544"/>
                <a:ext cx="8748464" cy="534392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/>
                <a:r>
                  <a:rPr lang="ru-RU" b="0" dirty="0" smtClean="0"/>
                  <a:t>Удобно задавать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Объект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4" y="2318544"/>
                <a:ext cx="8748464" cy="534392"/>
              </a:xfrm>
              <a:prstGeom prst="rect">
                <a:avLst/>
              </a:prstGeom>
              <a:blipFill rotWithShape="0">
                <a:blip r:embed="rId4"/>
                <a:stretch>
                  <a:fillRect l="-696" t="-113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Группа 31"/>
          <p:cNvGrpSpPr/>
          <p:nvPr/>
        </p:nvGrpSpPr>
        <p:grpSpPr>
          <a:xfrm>
            <a:off x="824004" y="2898041"/>
            <a:ext cx="3031496" cy="2514979"/>
            <a:chOff x="1576507" y="1450956"/>
            <a:chExt cx="3031496" cy="2514979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>
              <a:off x="1853923" y="1768608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V="1">
              <a:off x="1864539" y="3474266"/>
              <a:ext cx="2520280" cy="1320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/>
            <p:cNvCxnSpPr/>
            <p:nvPr/>
          </p:nvCxnSpPr>
          <p:spPr>
            <a:xfrm flipV="1">
              <a:off x="186453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/>
            <p:cNvCxnSpPr/>
            <p:nvPr/>
          </p:nvCxnSpPr>
          <p:spPr>
            <a:xfrm>
              <a:off x="1864539" y="2178122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/>
            <p:cNvCxnSpPr/>
            <p:nvPr/>
          </p:nvCxnSpPr>
          <p:spPr>
            <a:xfrm>
              <a:off x="3304699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Rectangle 3"/>
                <p:cNvSpPr txBox="1">
                  <a:spLocks noChangeArrowheads="1"/>
                </p:cNvSpPr>
                <p:nvPr/>
              </p:nvSpPr>
              <p:spPr>
                <a:xfrm>
                  <a:off x="1759508" y="1450956"/>
                  <a:ext cx="786126" cy="439209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9508" y="1450956"/>
                  <a:ext cx="786126" cy="43920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t="-13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"/>
                <p:cNvSpPr txBox="1">
                  <a:spLocks noChangeArrowheads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Rectangle 3"/>
            <p:cNvSpPr txBox="1">
              <a:spLocks noChangeArrowheads="1"/>
            </p:cNvSpPr>
            <p:nvPr/>
          </p:nvSpPr>
          <p:spPr>
            <a:xfrm>
              <a:off x="1576507" y="3605895"/>
              <a:ext cx="576064" cy="360040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3400" indent="-533400" algn="ctr" fontAlgn="auto">
                <a:lnSpc>
                  <a:spcPct val="80000"/>
                </a:lnSpc>
                <a:buFontTx/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0</a:t>
              </a:r>
              <a:endParaRPr lang="ru-RU" sz="18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Rectangle 3"/>
                <p:cNvSpPr txBox="1">
                  <a:spLocks noChangeArrowheads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3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16667" y="3605895"/>
                  <a:ext cx="576064" cy="36004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Группа 43"/>
          <p:cNvGrpSpPr/>
          <p:nvPr/>
        </p:nvGrpSpPr>
        <p:grpSpPr>
          <a:xfrm>
            <a:off x="5724128" y="2293201"/>
            <a:ext cx="2743464" cy="3044585"/>
            <a:chOff x="1864539" y="921350"/>
            <a:chExt cx="2743464" cy="3044585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>
              <a:off x="3016667" y="1768608"/>
              <a:ext cx="0" cy="1728192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 flipV="1">
              <a:off x="1864539" y="3474266"/>
              <a:ext cx="2520280" cy="13201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V="1">
              <a:off x="2368595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>
              <a:off x="2368595" y="2178122"/>
              <a:ext cx="1440160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>
              <a:off x="3808755" y="2178122"/>
              <a:ext cx="0" cy="1296144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3"/>
                <p:cNvSpPr txBox="1">
                  <a:spLocks noChangeArrowheads="1"/>
                </p:cNvSpPr>
                <p:nvPr/>
              </p:nvSpPr>
              <p:spPr>
                <a:xfrm>
                  <a:off x="2623604" y="1491508"/>
                  <a:ext cx="786126" cy="439209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3604" y="1491508"/>
                  <a:ext cx="786126" cy="43920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t="-2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Rectangle 3"/>
                <p:cNvSpPr txBox="1">
                  <a:spLocks noChangeArrowheads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31939" y="3534200"/>
                  <a:ext cx="576064" cy="36004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 3"/>
            <p:cNvSpPr txBox="1">
              <a:spLocks noChangeArrowheads="1"/>
            </p:cNvSpPr>
            <p:nvPr/>
          </p:nvSpPr>
          <p:spPr>
            <a:xfrm>
              <a:off x="1945799" y="3605895"/>
              <a:ext cx="576064" cy="360040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3400" indent="-533400" algn="ctr" fontAlgn="auto">
                <a:lnSpc>
                  <a:spcPct val="80000"/>
                </a:lnSpc>
                <a:buFontTx/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-0,5</a:t>
              </a:r>
              <a:endParaRPr lang="ru-RU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4" name="Rectangle 3"/>
            <p:cNvSpPr txBox="1">
              <a:spLocks noChangeArrowheads="1"/>
            </p:cNvSpPr>
            <p:nvPr/>
          </p:nvSpPr>
          <p:spPr>
            <a:xfrm>
              <a:off x="2728635" y="3602208"/>
              <a:ext cx="576064" cy="360040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3400" indent="-533400" algn="ctr" fontAlgn="auto">
                <a:lnSpc>
                  <a:spcPct val="80000"/>
                </a:lnSpc>
                <a:buFontTx/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0</a:t>
              </a:r>
              <a:endParaRPr lang="ru-RU" sz="18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7" name="Rectangle 3"/>
            <p:cNvSpPr txBox="1">
              <a:spLocks noChangeArrowheads="1"/>
            </p:cNvSpPr>
            <p:nvPr/>
          </p:nvSpPr>
          <p:spPr>
            <a:xfrm>
              <a:off x="3520723" y="3602208"/>
              <a:ext cx="576064" cy="360040"/>
            </a:xfrm>
            <a:prstGeom prst="rect">
              <a:avLst/>
            </a:prstGeom>
          </p:spPr>
          <p:txBody>
            <a:bodyPr vert="horz" lIns="0" tIns="45720" rIns="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200"/>
                </a:spcAft>
                <a:buClr>
                  <a:schemeClr val="accent1"/>
                </a:buClr>
                <a:buSzPct val="100000"/>
                <a:buFont typeface="Calibri" panose="020F0502020204030204" pitchFamily="34" charset="0"/>
                <a:buChar char=" "/>
                <a:defRPr sz="20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8404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6692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74980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932688" indent="-18288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1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3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5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700000" indent="-228600" algn="l" defTabSz="914400" rtl="0" eaLnBrk="1" latinLnBrk="0" hangingPunct="1">
                <a:lnSpc>
                  <a:spcPct val="90000"/>
                </a:lnSpc>
                <a:spcBef>
                  <a:spcPts val="200"/>
                </a:spcBef>
                <a:spcAft>
                  <a:spcPts val="400"/>
                </a:spcAft>
                <a:buClr>
                  <a:schemeClr val="accent1"/>
                </a:buClr>
                <a:buFont typeface="Calibri" pitchFamily="34" charset="0"/>
                <a:buChar char="◦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533400" indent="-533400" algn="ctr" fontAlgn="auto">
                <a:lnSpc>
                  <a:spcPct val="80000"/>
                </a:lnSpc>
                <a:buFontTx/>
                <a:buNone/>
              </a:pPr>
              <a:r>
                <a:rPr lang="en-US" sz="1800" b="0" dirty="0" smtClean="0">
                  <a:solidFill>
                    <a:schemeClr val="tx1"/>
                  </a:solidFill>
                </a:rPr>
                <a:t>0,5</a:t>
              </a:r>
              <a:endParaRPr lang="ru-RU" sz="1800" dirty="0" smtClean="0">
                <a:solidFill>
                  <a:schemeClr val="tx1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8" name="Rectangle 3"/>
                <p:cNvSpPr txBox="1">
                  <a:spLocks noChangeArrowheads="1"/>
                </p:cNvSpPr>
                <p:nvPr/>
              </p:nvSpPr>
              <p:spPr>
                <a:xfrm>
                  <a:off x="2044559" y="921350"/>
                  <a:ext cx="2088232" cy="903460"/>
                </a:xfrm>
                <a:prstGeom prst="rect">
                  <a:avLst/>
                </a:prstGeom>
              </p:spPr>
              <p:txBody>
                <a:bodyPr vert="horz" lIns="0" tIns="45720" rIns="0" bIns="45720" rtlCol="0">
                  <a:normAutofit/>
                </a:bodyPr>
                <a:lstStyle>
                  <a:lvl1pPr marL="91440" indent="-91440" algn="l" defTabSz="914400" rtl="0" eaLnBrk="1" latinLnBrk="0" hangingPunct="1">
                    <a:lnSpc>
                      <a:spcPct val="90000"/>
                    </a:lnSpc>
                    <a:spcBef>
                      <a:spcPts val="1200"/>
                    </a:spcBef>
                    <a:spcAft>
                      <a:spcPts val="200"/>
                    </a:spcAft>
                    <a:buClr>
                      <a:schemeClr val="accent1"/>
                    </a:buClr>
                    <a:buSzPct val="100000"/>
                    <a:buFont typeface="Calibri" panose="020F0502020204030204" pitchFamily="34" charset="0"/>
                    <a:buChar char=" "/>
                    <a:defRPr sz="20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38404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8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56692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74980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932688" indent="-18288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11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13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15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1700000" indent="-228600" algn="l" defTabSz="914400" rtl="0" eaLnBrk="1" latinLnBrk="0" hangingPunct="1">
                    <a:lnSpc>
                      <a:spcPct val="90000"/>
                    </a:lnSpc>
                    <a:spcBef>
                      <a:spcPts val="200"/>
                    </a:spcBef>
                    <a:spcAft>
                      <a:spcPts val="400"/>
                    </a:spcAft>
                    <a:buClr>
                      <a:schemeClr val="accent1"/>
                    </a:buClr>
                    <a:buFont typeface="Calibri" pitchFamily="34" charset="0"/>
                    <a:buChar char="◦"/>
                    <a:defRPr sz="1400" kern="120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533400" indent="-533400" fontAlgn="auto">
                    <a:lnSpc>
                      <a:spcPct val="80000"/>
                    </a:lnSpc>
                    <a:buFontTx/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d>
                          <m:d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e>
                        </m:d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1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x</m:t>
                            </m:r>
                            <m:d>
                              <m:dPr>
                                <m:ctrlPr>
                                  <a:rPr lang="en-US" sz="1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sz="1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n</m:t>
                                </m:r>
                              </m:e>
                            </m:d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N</m:t>
                            </m:r>
                          </m:den>
                        </m:f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  <m:r>
                          <a:rPr lang="en-US" sz="1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oMath>
                    </m:oMathPara>
                  </a14:m>
                  <a:endParaRPr lang="ru-RU" sz="1800" dirty="0" smtClean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8" name="Rectangle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44559" y="921350"/>
                  <a:ext cx="2088232" cy="90346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t="-67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4059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35</a:t>
            </a:fld>
            <a:endParaRPr lang="ru-RU" dirty="0" smtClean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017" y="764705"/>
            <a:ext cx="8856983" cy="129614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/>
                </a:solidFill>
              </a:rPr>
              <a:t>М-последовательность</a:t>
            </a:r>
            <a:r>
              <a:rPr lang="ru-RU" dirty="0" smtClean="0">
                <a:solidFill>
                  <a:schemeClr val="tx1"/>
                </a:solidFill>
              </a:rPr>
              <a:t> или последовательность максимальной длины (</a:t>
            </a:r>
            <a:r>
              <a:rPr lang="ru-RU" dirty="0" err="1" smtClean="0">
                <a:solidFill>
                  <a:schemeClr val="tx1"/>
                </a:solidFill>
              </a:rPr>
              <a:t>Maximum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length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sequence</a:t>
            </a:r>
            <a:r>
              <a:rPr lang="ru-RU" dirty="0" smtClean="0">
                <a:solidFill>
                  <a:schemeClr val="tx1"/>
                </a:solidFill>
              </a:rPr>
              <a:t>, MLS) — </a:t>
            </a:r>
            <a:r>
              <a:rPr lang="ru-RU" u="sng" dirty="0" smtClean="0">
                <a:solidFill>
                  <a:schemeClr val="tx1"/>
                </a:solidFill>
              </a:rPr>
              <a:t>псевдослучайная</a:t>
            </a:r>
            <a:r>
              <a:rPr lang="ru-RU" dirty="0" smtClean="0">
                <a:solidFill>
                  <a:schemeClr val="tx1"/>
                </a:solidFill>
              </a:rPr>
              <a:t> двоичная последовательность, порожденная регистром сдвига с линейной обратной связью и имеющая максимальный период.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Объект 1"/>
              <p:cNvSpPr txBox="1">
                <a:spLocks/>
              </p:cNvSpPr>
              <p:nvPr/>
            </p:nvSpPr>
            <p:spPr>
              <a:xfrm>
                <a:off x="287017" y="2276873"/>
                <a:ext cx="8856983" cy="348912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период последовательности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ru-RU" dirty="0" smtClean="0"/>
                  <a:t>; </a:t>
                </a:r>
              </a:p>
              <a:p>
                <a:pPr fontAlgn="auto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количество </a:t>
                </a:r>
                <a:r>
                  <a:rPr lang="en-US" dirty="0" smtClean="0"/>
                  <a:t>“1”</a:t>
                </a:r>
                <a:r>
                  <a:rPr lang="ru-RU" dirty="0" smtClean="0"/>
                  <a:t>, на длине </a:t>
                </a:r>
                <a:r>
                  <a:rPr lang="en-US" dirty="0" smtClean="0"/>
                  <a:t>N </a:t>
                </a:r>
                <a:r>
                  <a:rPr lang="ru-RU" dirty="0" smtClean="0"/>
                  <a:t>на единицу больше, чем количества </a:t>
                </a:r>
                <a:r>
                  <a:rPr lang="en-US" dirty="0" smtClean="0"/>
                  <a:t>“0”</a:t>
                </a:r>
                <a:r>
                  <a:rPr lang="ru-RU" dirty="0" smtClean="0"/>
                  <a:t>;</a:t>
                </a:r>
                <a:endParaRPr lang="en-US" dirty="0" smtClean="0"/>
              </a:p>
              <a:p>
                <a:pPr fontAlgn="auto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любая комбинация из </a:t>
                </a:r>
                <a:r>
                  <a:rPr lang="en-US" dirty="0" smtClean="0"/>
                  <a:t>M</a:t>
                </a:r>
                <a:r>
                  <a:rPr lang="ru-RU" dirty="0" smtClean="0"/>
                  <a:t> символов на длине </a:t>
                </a:r>
                <a:r>
                  <a:rPr lang="en-US" dirty="0" smtClean="0"/>
                  <a:t>N</a:t>
                </a:r>
                <a:r>
                  <a:rPr lang="ru-RU" dirty="0" smtClean="0"/>
                  <a:t> имеет не более одного повторения (кроме нулей);</a:t>
                </a:r>
              </a:p>
              <a:p>
                <a:pPr fontAlgn="auto">
                  <a:buFont typeface="Arial" panose="020B0604020202020204" pitchFamily="34" charset="0"/>
                  <a:buChar char="•"/>
                </a:pPr>
                <a:r>
                  <a:rPr lang="ru-RU" dirty="0"/>
                  <a:t> </a:t>
                </a:r>
                <a:r>
                  <a:rPr lang="ru-RU" dirty="0" smtClean="0"/>
                  <a:t>сумма </a:t>
                </a:r>
                <a:r>
                  <a:rPr lang="ru-RU" dirty="0"/>
                  <a:t>по модулю 2 любой М-последовательности с её произвольным циклическим сдвигом также является </a:t>
                </a:r>
                <a:r>
                  <a:rPr lang="ru-RU" dirty="0" smtClean="0"/>
                  <a:t>М-последовательностью;</a:t>
                </a:r>
              </a:p>
              <a:p>
                <a:pPr fontAlgn="auto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УБЛ периодической АКФ равен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den>
                    </m:f>
                  </m:oMath>
                </a14:m>
                <a:endParaRPr lang="en-US" dirty="0" smtClean="0"/>
              </a:p>
              <a:p>
                <a:pPr fontAlgn="auto">
                  <a:buFont typeface="Arial" panose="020B0604020202020204" pitchFamily="34" charset="0"/>
                  <a:buChar char="•"/>
                </a:pPr>
                <a:r>
                  <a:rPr lang="ru-RU" dirty="0" smtClean="0"/>
                  <a:t>УБЛ АКФ близок к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den>
                    </m:f>
                  </m:oMath>
                </a14:m>
                <a:endParaRPr lang="ru-RU" dirty="0" smtClean="0"/>
              </a:p>
              <a:p>
                <a:pPr fontAlgn="auto">
                  <a:buFont typeface="Arial" panose="020B0604020202020204" pitchFamily="34" charset="0"/>
                  <a:buChar char="•"/>
                </a:pPr>
                <a:endParaRPr lang="ru-RU" dirty="0"/>
              </a:p>
            </p:txBody>
          </p:sp>
        </mc:Choice>
        <mc:Fallback xmlns="">
          <p:sp>
            <p:nvSpPr>
              <p:cNvPr id="40" name="Объект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017" y="2276873"/>
                <a:ext cx="8856983" cy="3489126"/>
              </a:xfrm>
              <a:prstGeom prst="rect">
                <a:avLst/>
              </a:prstGeom>
              <a:blipFill rotWithShape="0">
                <a:blip r:embed="rId2"/>
                <a:stretch>
                  <a:fillRect l="-1652" t="-19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92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36</a:t>
            </a:fld>
            <a:endParaRPr lang="ru-RU" dirty="0" smtClean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651609"/>
              </p:ext>
            </p:extLst>
          </p:nvPr>
        </p:nvGraphicFramePr>
        <p:xfrm>
          <a:off x="2333625" y="1143000"/>
          <a:ext cx="4800600" cy="193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5" name="Visio" r:id="rId3" imgW="4962612" imgH="1924185" progId="Visio.Drawing.15">
                  <p:embed/>
                </p:oleObj>
              </mc:Choice>
              <mc:Fallback>
                <p:oleObj name="Visio" r:id="rId3" imgW="4962612" imgH="19241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33625" y="1143000"/>
                        <a:ext cx="4800600" cy="1939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87017" y="764705"/>
            <a:ext cx="8856983" cy="5040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Обобщенная схема генератора двоичной М-последовательности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258065" y="3501009"/>
            <a:ext cx="8856983" cy="5040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/>
            <a:r>
              <a:rPr lang="ru-RU" b="1" dirty="0" smtClean="0">
                <a:solidFill>
                  <a:schemeClr val="tx1"/>
                </a:solidFill>
              </a:rPr>
              <a:t>Схема генератора с полиномом </a:t>
            </a:r>
            <a:r>
              <a:rPr lang="en-US" b="1" dirty="0" smtClean="0">
                <a:solidFill>
                  <a:schemeClr val="accent1"/>
                </a:solidFill>
              </a:rPr>
              <a:t>z</a:t>
            </a:r>
            <a:r>
              <a:rPr lang="en-US" b="1" baseline="30000" dirty="0" smtClean="0">
                <a:solidFill>
                  <a:schemeClr val="accent1"/>
                </a:solidFill>
              </a:rPr>
              <a:t>4</a:t>
            </a:r>
            <a:r>
              <a:rPr lang="en-US" b="1" dirty="0" smtClean="0">
                <a:solidFill>
                  <a:schemeClr val="accent1"/>
                </a:solidFill>
              </a:rPr>
              <a:t>+z+1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844653"/>
              </p:ext>
            </p:extLst>
          </p:nvPr>
        </p:nvGraphicFramePr>
        <p:xfrm>
          <a:off x="2182813" y="3981450"/>
          <a:ext cx="4786312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86" name="Visio" r:id="rId5" imgW="4962612" imgH="1428885" progId="Visio.Drawing.15">
                  <p:embed/>
                </p:oleObj>
              </mc:Choice>
              <mc:Fallback>
                <p:oleObj name="Visio" r:id="rId5" imgW="4962612" imgH="14288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82813" y="3981450"/>
                        <a:ext cx="4786312" cy="1457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986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37</a:t>
            </a:fld>
            <a:endParaRPr lang="ru-RU" dirty="0" smtClean="0"/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77301" y="1052736"/>
            <a:ext cx="8856983" cy="5040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многоразрядного псевдослучайного сигнала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575321"/>
              </p:ext>
            </p:extLst>
          </p:nvPr>
        </p:nvGraphicFramePr>
        <p:xfrm>
          <a:off x="1691680" y="1838325"/>
          <a:ext cx="5647037" cy="267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7" name="Visio" r:id="rId3" imgW="4974480" imgH="2271240" progId="Visio.Drawing.15">
                  <p:embed/>
                </p:oleObj>
              </mc:Choice>
              <mc:Fallback>
                <p:oleObj name="Visio" r:id="rId3" imgW="4974480" imgH="22712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1838325"/>
                        <a:ext cx="5647037" cy="267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89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38</a:t>
            </a:fld>
            <a:endParaRPr lang="ru-RU" dirty="0" smtClean="0"/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77301" y="800708"/>
            <a:ext cx="8856983" cy="5040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многоразрядного псевдослучайного сигнала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7" y="1556790"/>
            <a:ext cx="8928274" cy="3830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17220"/>
          <a:stretch/>
        </p:blipFill>
        <p:spPr>
          <a:xfrm>
            <a:off x="2472066" y="1196752"/>
            <a:ext cx="3909676" cy="47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0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smtClean="0">
                <a:solidFill>
                  <a:schemeClr val="tx1"/>
                </a:solidFill>
              </a:rPr>
              <a:t>Формирование случайного сигнала с равномерным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39</a:t>
            </a:fld>
            <a:endParaRPr lang="ru-RU" dirty="0" smtClean="0"/>
          </a:p>
        </p:txBody>
      </p:sp>
      <p:sp>
        <p:nvSpPr>
          <p:cNvPr id="5" name="Объект 1"/>
          <p:cNvSpPr>
            <a:spLocks noGrp="1"/>
          </p:cNvSpPr>
          <p:nvPr>
            <p:ph idx="1"/>
          </p:nvPr>
        </p:nvSpPr>
        <p:spPr>
          <a:xfrm>
            <a:off x="277301" y="800708"/>
            <a:ext cx="8856983" cy="504055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Формирование многоразрядного псевдослучайного сигнала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337" y="1556790"/>
            <a:ext cx="7920901" cy="218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>
                <a:solidFill>
                  <a:srgbClr val="CC3300"/>
                </a:solidFill>
              </a:rPr>
              <a:t>Методы цифрового спектрального анализа</a:t>
            </a:r>
          </a:p>
        </p:txBody>
      </p:sp>
      <p:sp>
        <p:nvSpPr>
          <p:cNvPr id="148484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697"/>
            <a:ext cx="8496300" cy="5689054"/>
          </a:xfrm>
        </p:spPr>
        <p:txBody>
          <a:bodyPr>
            <a:normAutofit/>
          </a:bodyPr>
          <a:lstStyle/>
          <a:p>
            <a:pPr marL="533400" indent="-533400" eaLnBrk="1" hangingPunct="1">
              <a:buFontTx/>
              <a:buNone/>
            </a:pPr>
            <a:r>
              <a:rPr lang="ru-RU" sz="1800" b="1" dirty="0" smtClean="0"/>
              <a:t>Основные приложения: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600" dirty="0" smtClean="0"/>
              <a:t>радиолокация, радионавигация, радиоастрономия;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600" dirty="0" smtClean="0"/>
              <a:t>гидроакустика, гидролокация;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600" dirty="0" smtClean="0"/>
              <a:t>системы распознавания речи;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600" dirty="0" smtClean="0"/>
              <a:t>сжатие полосы речевых сигналов;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600" dirty="0" smtClean="0"/>
              <a:t>вибрационный анализ.</a:t>
            </a:r>
          </a:p>
          <a:p>
            <a:pPr marL="533400" indent="-533400" eaLnBrk="1" hangingPunct="1">
              <a:spcBef>
                <a:spcPct val="40000"/>
              </a:spcBef>
              <a:buFontTx/>
              <a:buNone/>
            </a:pPr>
            <a:r>
              <a:rPr lang="ru-RU" sz="1800" dirty="0" smtClean="0"/>
              <a:t>Спектральный анализ – это измерение, которое дает точные или приближенные значения Z - преобразования дискретного сигнала в заданном множестве точек      Z - плоскости.</a:t>
            </a:r>
          </a:p>
          <a:p>
            <a:pPr marL="533400" indent="-533400" algn="just" eaLnBrk="1" hangingPunct="1">
              <a:spcBef>
                <a:spcPct val="15000"/>
              </a:spcBef>
              <a:buFontTx/>
              <a:buNone/>
            </a:pPr>
            <a:r>
              <a:rPr lang="ru-RU" sz="1800" dirty="0" smtClean="0"/>
              <a:t>Различают “мгновенный” спектр и оценку спектральной плотности мощности.</a:t>
            </a:r>
          </a:p>
          <a:p>
            <a:pPr marL="533400" indent="-533400" eaLnBrk="1" hangingPunct="1">
              <a:spcBef>
                <a:spcPct val="30000"/>
              </a:spcBef>
              <a:buFontTx/>
              <a:buNone/>
            </a:pPr>
            <a:r>
              <a:rPr lang="ru-RU" sz="1800" b="1" dirty="0" smtClean="0"/>
              <a:t>Разновидности спектрального анализа</a:t>
            </a:r>
            <a:r>
              <a:rPr lang="ru-RU" sz="1800" dirty="0" smtClean="0"/>
              <a:t>: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800" dirty="0" smtClean="0"/>
              <a:t>вычисление “мгновенного” спектра с использованием окон;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800" dirty="0" smtClean="0"/>
              <a:t>оценивание СПМ классическими методами;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800" dirty="0" smtClean="0"/>
              <a:t>оценивание СПМ параметрическими методами: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800" dirty="0" smtClean="0"/>
              <a:t>оценивание блочных данных;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800" dirty="0" smtClean="0"/>
              <a:t>рекурсивное оценивание;</a:t>
            </a:r>
          </a:p>
          <a:p>
            <a:pPr marL="914400" lvl="1" indent="-457200" eaLnBrk="1" hangingPunct="1">
              <a:buFontTx/>
              <a:buChar char="•"/>
            </a:pPr>
            <a:r>
              <a:rPr lang="ru-RU" sz="1800" dirty="0" smtClean="0"/>
              <a:t>многомерный спектральный анализ.</a:t>
            </a:r>
          </a:p>
        </p:txBody>
      </p:sp>
      <p:sp>
        <p:nvSpPr>
          <p:cNvPr id="14848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6489753F-F7EC-4292-8F9C-9A1E50502A6E}" type="slidenum">
              <a:rPr lang="ru-RU" smtClean="0"/>
              <a:pPr/>
              <a:t>4</a:t>
            </a:fld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случайного сигнала с произвольным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40</a:t>
            </a:fld>
            <a:endParaRPr lang="ru-RU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781" y="1413702"/>
            <a:ext cx="1487035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Для любой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502386"/>
              </p:ext>
            </p:extLst>
          </p:nvPr>
        </p:nvGraphicFramePr>
        <p:xfrm>
          <a:off x="1587313" y="1415476"/>
          <a:ext cx="36988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77" name="Equation" r:id="rId3" imgW="203040" imgH="177480" progId="Equation.DSMT4">
                  <p:embed/>
                </p:oleObj>
              </mc:Choice>
              <mc:Fallback>
                <p:oleObj name="Equation" r:id="rId3" imgW="20304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7313" y="1415476"/>
                        <a:ext cx="369888" cy="32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883414"/>
              </p:ext>
            </p:extLst>
          </p:nvPr>
        </p:nvGraphicFramePr>
        <p:xfrm>
          <a:off x="6664073" y="1413702"/>
          <a:ext cx="69373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78" name="Equation" r:id="rId5" imgW="380880" imgH="228600" progId="Equation.DSMT4">
                  <p:embed/>
                </p:oleObj>
              </mc:Choice>
              <mc:Fallback>
                <p:oleObj name="Equation" r:id="rId5" imgW="380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664073" y="1413702"/>
                        <a:ext cx="693737" cy="414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/>
          <p:cNvSpPr txBox="1">
            <a:spLocks/>
          </p:cNvSpPr>
          <p:nvPr/>
        </p:nvSpPr>
        <p:spPr>
          <a:xfrm>
            <a:off x="1957201" y="1413702"/>
            <a:ext cx="4703032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с плотностью распределения вероятности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6545596"/>
              </p:ext>
            </p:extLst>
          </p:nvPr>
        </p:nvGraphicFramePr>
        <p:xfrm>
          <a:off x="390154" y="1828039"/>
          <a:ext cx="1556803" cy="6901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79" name="Equation" r:id="rId7" imgW="1231560" imgH="545760" progId="Equation.DSMT4">
                  <p:embed/>
                </p:oleObj>
              </mc:Choice>
              <mc:Fallback>
                <p:oleObj name="Equation" r:id="rId7" imgW="1231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0154" y="1828039"/>
                        <a:ext cx="1556803" cy="6901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2107729" y="2001422"/>
            <a:ext cx="6928767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- распределена по равномерному закону на интервале </a:t>
            </a:r>
            <a:r>
              <a:rPr lang="en-US" dirty="0" smtClean="0"/>
              <a:t>[0…1]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221781" y="692696"/>
            <a:ext cx="5718371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b="1" dirty="0" smtClean="0">
                <a:solidFill>
                  <a:srgbClr val="C00000"/>
                </a:solidFill>
              </a:rPr>
              <a:t>Метод обратной функции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/>
          <a:srcRect l="18630" t="3841" r="4184" b="32452"/>
          <a:stretch/>
        </p:blipFill>
        <p:spPr>
          <a:xfrm>
            <a:off x="219572" y="2770087"/>
            <a:ext cx="4176464" cy="2664296"/>
          </a:xfrm>
          <a:prstGeom prst="rect">
            <a:avLst/>
          </a:prstGeom>
        </p:spPr>
      </p:pic>
      <p:sp>
        <p:nvSpPr>
          <p:cNvPr id="28" name="Объект 2"/>
          <p:cNvSpPr txBox="1">
            <a:spLocks/>
          </p:cNvSpPr>
          <p:nvPr/>
        </p:nvSpPr>
        <p:spPr>
          <a:xfrm>
            <a:off x="4608004" y="2822176"/>
            <a:ext cx="4356484" cy="111088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1. Формируется         </a:t>
            </a:r>
            <a:r>
              <a:rPr lang="ru-RU" dirty="0"/>
              <a:t>с равномерным распределением;</a:t>
            </a:r>
          </a:p>
          <a:p>
            <a:pPr fontAlgn="auto"/>
            <a:r>
              <a:rPr lang="ru-RU" dirty="0" smtClean="0"/>
              <a:t> 2. Решается уравнение</a:t>
            </a:r>
            <a:endParaRPr lang="ru-RU" dirty="0"/>
          </a:p>
        </p:txBody>
      </p:sp>
      <p:graphicFrame>
        <p:nvGraphicFramePr>
          <p:cNvPr id="29" name="Объект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0559979"/>
              </p:ext>
            </p:extLst>
          </p:nvPr>
        </p:nvGraphicFramePr>
        <p:xfrm>
          <a:off x="6469063" y="2822177"/>
          <a:ext cx="335185" cy="37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0" name="Equation" r:id="rId10" imgW="215640" imgH="241200" progId="Equation.DSMT4">
                  <p:embed/>
                </p:oleObj>
              </mc:Choice>
              <mc:Fallback>
                <p:oleObj name="Equation" r:id="rId10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469063" y="2822177"/>
                        <a:ext cx="335185" cy="37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6005723"/>
              </p:ext>
            </p:extLst>
          </p:nvPr>
        </p:nvGraphicFramePr>
        <p:xfrm>
          <a:off x="5447791" y="3915896"/>
          <a:ext cx="2042544" cy="10820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1" name="Equation" r:id="rId12" imgW="1054080" imgH="558720" progId="Equation.DSMT4">
                  <p:embed/>
                </p:oleObj>
              </mc:Choice>
              <mc:Fallback>
                <p:oleObj name="Equation" r:id="rId12" imgW="10540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447791" y="3915896"/>
                        <a:ext cx="2042544" cy="10820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Прямая со стрелкой 26"/>
          <p:cNvCxnSpPr/>
          <p:nvPr/>
        </p:nvCxnSpPr>
        <p:spPr>
          <a:xfrm>
            <a:off x="611560" y="3645024"/>
            <a:ext cx="20162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2627783" y="3714595"/>
            <a:ext cx="1" cy="14420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8" name="Объект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5482300"/>
              </p:ext>
            </p:extLst>
          </p:nvPr>
        </p:nvGraphicFramePr>
        <p:xfrm>
          <a:off x="187874" y="3459186"/>
          <a:ext cx="335185" cy="3716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2" name="Equation" r:id="rId14" imgW="215640" imgH="241200" progId="Equation.DSMT4">
                  <p:embed/>
                </p:oleObj>
              </mc:Choice>
              <mc:Fallback>
                <p:oleObj name="Equation" r:id="rId14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87874" y="3459186"/>
                        <a:ext cx="335185" cy="3716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Объект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29496"/>
              </p:ext>
            </p:extLst>
          </p:nvPr>
        </p:nvGraphicFramePr>
        <p:xfrm>
          <a:off x="2474937" y="5085184"/>
          <a:ext cx="296863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3" name="Equation" r:id="rId16" imgW="190440" imgH="241200" progId="Equation.DSMT4">
                  <p:embed/>
                </p:oleObj>
              </mc:Choice>
              <mc:Fallback>
                <p:oleObj name="Equation" r:id="rId16" imgW="190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474937" y="5085184"/>
                        <a:ext cx="296863" cy="371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206852"/>
              </p:ext>
            </p:extLst>
          </p:nvPr>
        </p:nvGraphicFramePr>
        <p:xfrm>
          <a:off x="2773363" y="3364607"/>
          <a:ext cx="614362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4" name="Equation" r:id="rId18" imgW="393480" imgH="228600" progId="Equation.DSMT4">
                  <p:embed/>
                </p:oleObj>
              </mc:Choice>
              <mc:Fallback>
                <p:oleObj name="Equation" r:id="rId18" imgW="393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773363" y="3364607"/>
                        <a:ext cx="614362" cy="352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0253389"/>
              </p:ext>
            </p:extLst>
          </p:nvPr>
        </p:nvGraphicFramePr>
        <p:xfrm>
          <a:off x="5717853" y="5190627"/>
          <a:ext cx="15732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85" name="Equation" r:id="rId20" imgW="812520" imgH="241200" progId="Equation.DSMT4">
                  <p:embed/>
                </p:oleObj>
              </mc:Choice>
              <mc:Fallback>
                <p:oleObj name="Equation" r:id="rId20" imgW="812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717853" y="5190627"/>
                        <a:ext cx="15732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8569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случайного сигнала с произвольным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41</a:t>
            </a:fld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67760" y="659713"/>
            <a:ext cx="5718371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b="1" dirty="0" smtClean="0">
                <a:solidFill>
                  <a:srgbClr val="C00000"/>
                </a:solidFill>
              </a:rPr>
              <a:t>Формирование сигнала с распределением Рэлея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31" name="Объект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031271"/>
              </p:ext>
            </p:extLst>
          </p:nvPr>
        </p:nvGraphicFramePr>
        <p:xfrm>
          <a:off x="2272133" y="3131463"/>
          <a:ext cx="322421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0" name="Equation" r:id="rId3" imgW="1663560" imgH="545760" progId="Equation.DSMT4">
                  <p:embed/>
                </p:oleObj>
              </mc:Choice>
              <mc:Fallback>
                <p:oleObj name="Equation" r:id="rId3" imgW="166356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72133" y="3131463"/>
                        <a:ext cx="3224213" cy="1057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Объект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152825"/>
              </p:ext>
            </p:extLst>
          </p:nvPr>
        </p:nvGraphicFramePr>
        <p:xfrm>
          <a:off x="1619672" y="1153309"/>
          <a:ext cx="4529137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1" name="Equation" r:id="rId5" imgW="2336760" imgH="825480" progId="Equation.DSMT4">
                  <p:embed/>
                </p:oleObj>
              </mc:Choice>
              <mc:Fallback>
                <p:oleObj name="Equation" r:id="rId5" imgW="2336760" imgH="825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9672" y="1153309"/>
                        <a:ext cx="4529137" cy="159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566808"/>
              </p:ext>
            </p:extLst>
          </p:nvPr>
        </p:nvGraphicFramePr>
        <p:xfrm>
          <a:off x="2426186" y="4740967"/>
          <a:ext cx="2535237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12" name="Equation" r:id="rId7" imgW="1307880" imgH="317160" progId="Equation.DSMT4">
                  <p:embed/>
                </p:oleObj>
              </mc:Choice>
              <mc:Fallback>
                <p:oleObj name="Equation" r:id="rId7" imgW="130788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6186" y="4740967"/>
                        <a:ext cx="2535237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108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случайного сигнала с нормальным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42</a:t>
            </a:fld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67760" y="659713"/>
            <a:ext cx="7212552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b="1" dirty="0" smtClean="0">
                <a:solidFill>
                  <a:srgbClr val="C00000"/>
                </a:solidFill>
              </a:rPr>
              <a:t>Формирование сигнала суммированием</a:t>
            </a:r>
            <a:endParaRPr lang="ru-RU" b="1" dirty="0">
              <a:solidFill>
                <a:srgbClr val="C00000"/>
              </a:solidFill>
            </a:endParaRPr>
          </a:p>
        </p:txBody>
      </p:sp>
      <p:graphicFrame>
        <p:nvGraphicFramePr>
          <p:cNvPr id="43" name="Объект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0295229"/>
              </p:ext>
            </p:extLst>
          </p:nvPr>
        </p:nvGraphicFramePr>
        <p:xfrm>
          <a:off x="2839566" y="1160941"/>
          <a:ext cx="1427163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3" name="Equation" r:id="rId3" imgW="736560" imgH="495000" progId="Equation.DSMT4">
                  <p:embed/>
                </p:oleObj>
              </mc:Choice>
              <mc:Fallback>
                <p:oleObj name="Equation" r:id="rId3" imgW="73656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39566" y="1160941"/>
                        <a:ext cx="1427163" cy="958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847452"/>
              </p:ext>
            </p:extLst>
          </p:nvPr>
        </p:nvGraphicFramePr>
        <p:xfrm>
          <a:off x="4860032" y="1493044"/>
          <a:ext cx="984250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4" name="Equation" r:id="rId5" imgW="507960" imgH="152280" progId="Equation.DSMT4">
                  <p:embed/>
                </p:oleObj>
              </mc:Choice>
              <mc:Fallback>
                <p:oleObj name="Equation" r:id="rId5" imgW="50796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60032" y="1493044"/>
                        <a:ext cx="984250" cy="293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9934800"/>
              </p:ext>
            </p:extLst>
          </p:nvPr>
        </p:nvGraphicFramePr>
        <p:xfrm>
          <a:off x="1763688" y="2443798"/>
          <a:ext cx="76200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5" name="Equation" r:id="rId7" imgW="393480" imgH="190440" progId="Equation.DSMT4">
                  <p:embed/>
                </p:oleObj>
              </mc:Choice>
              <mc:Fallback>
                <p:oleObj name="Equation" r:id="rId7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2443798"/>
                        <a:ext cx="762000" cy="3667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221781" y="2455863"/>
            <a:ext cx="1487035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На практике</a:t>
            </a:r>
            <a:endParaRPr lang="ru-RU" dirty="0"/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7026"/>
              </p:ext>
            </p:extLst>
          </p:nvPr>
        </p:nvGraphicFramePr>
        <p:xfrm>
          <a:off x="2436540" y="3619227"/>
          <a:ext cx="32972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6" name="Equation" r:id="rId9" imgW="1701720" imgH="520560" progId="Equation.DSMT4">
                  <p:embed/>
                </p:oleObj>
              </mc:Choice>
              <mc:Fallback>
                <p:oleObj name="Equation" r:id="rId9" imgW="170172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36540" y="3619227"/>
                        <a:ext cx="3297237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289269" y="3343640"/>
            <a:ext cx="1487035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Если</a:t>
            </a:r>
            <a:endParaRPr lang="ru-RU" dirty="0"/>
          </a:p>
        </p:txBody>
      </p:sp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789449"/>
              </p:ext>
            </p:extLst>
          </p:nvPr>
        </p:nvGraphicFramePr>
        <p:xfrm>
          <a:off x="1755404" y="4868054"/>
          <a:ext cx="811213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7" name="Equation" r:id="rId11" imgW="419040" imgH="215640" progId="Equation.DSMT4">
                  <p:embed/>
                </p:oleObj>
              </mc:Choice>
              <mc:Fallback>
                <p:oleObj name="Equation" r:id="rId11" imgW="419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755404" y="4868054"/>
                        <a:ext cx="811213" cy="415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11071"/>
              </p:ext>
            </p:extLst>
          </p:nvPr>
        </p:nvGraphicFramePr>
        <p:xfrm>
          <a:off x="1779217" y="5307791"/>
          <a:ext cx="762000" cy="366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58" name="Equation" r:id="rId13" imgW="393480" imgH="190440" progId="Equation.DSMT4">
                  <p:embed/>
                </p:oleObj>
              </mc:Choice>
              <mc:Fallback>
                <p:oleObj name="Equation" r:id="rId13" imgW="393480" imgH="1904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779217" y="5307791"/>
                        <a:ext cx="762000" cy="366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>
          <a:xfrm>
            <a:off x="292182" y="4947821"/>
            <a:ext cx="1487035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35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Формирование случайного сигнала с нормальным распределением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43</a:t>
            </a:fld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67760" y="659713"/>
            <a:ext cx="7212552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b="1" dirty="0" smtClean="0">
                <a:solidFill>
                  <a:srgbClr val="C00000"/>
                </a:solidFill>
              </a:rPr>
              <a:t>Формирование методом полярных координат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79512" y="1063516"/>
            <a:ext cx="6066827" cy="355301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На основе распределения Рэлея</a:t>
            </a:r>
            <a:r>
              <a:rPr lang="en-US" dirty="0"/>
              <a:t>:</a:t>
            </a:r>
            <a:endParaRPr lang="ru-RU" dirty="0"/>
          </a:p>
        </p:txBody>
      </p:sp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93610"/>
              </p:ext>
            </p:extLst>
          </p:nvPr>
        </p:nvGraphicFramePr>
        <p:xfrm>
          <a:off x="2066925" y="1887538"/>
          <a:ext cx="2436813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3" name="Equation" r:id="rId3" imgW="1257120" imgH="317160" progId="Equation.DSMT4">
                  <p:embed/>
                </p:oleObj>
              </mc:Choice>
              <mc:Fallback>
                <p:oleObj name="Equation" r:id="rId3" imgW="125712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66925" y="1887538"/>
                        <a:ext cx="2436813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717074"/>
              </p:ext>
            </p:extLst>
          </p:nvPr>
        </p:nvGraphicFramePr>
        <p:xfrm>
          <a:off x="5292080" y="1928812"/>
          <a:ext cx="127952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4" name="Equation" r:id="rId5" imgW="660240" imgH="241200" progId="Equation.DSMT4">
                  <p:embed/>
                </p:oleObj>
              </mc:Choice>
              <mc:Fallback>
                <p:oleObj name="Equation" r:id="rId5" imgW="6602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92080" y="1928812"/>
                        <a:ext cx="1279525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251520" y="2753861"/>
            <a:ext cx="5558085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По определению закона Рэлея, проекции вектора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654122"/>
              </p:ext>
            </p:extLst>
          </p:nvPr>
        </p:nvGraphicFramePr>
        <p:xfrm>
          <a:off x="874677" y="1452581"/>
          <a:ext cx="720080" cy="403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5" name="Equation" r:id="rId7" imgW="431640" imgH="241200" progId="Equation.DSMT4">
                  <p:embed/>
                </p:oleObj>
              </mc:Choice>
              <mc:Fallback>
                <p:oleObj name="Equation" r:id="rId7" imgW="431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74677" y="1452581"/>
                        <a:ext cx="720080" cy="403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584530"/>
              </p:ext>
            </p:extLst>
          </p:nvPr>
        </p:nvGraphicFramePr>
        <p:xfrm>
          <a:off x="5809605" y="2708327"/>
          <a:ext cx="762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6" name="Equation" r:id="rId9" imgW="457200" imgH="228600" progId="Equation.DSMT4">
                  <p:embed/>
                </p:oleObj>
              </mc:Choice>
              <mc:Fallback>
                <p:oleObj name="Equation" r:id="rId9" imgW="457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09605" y="2708327"/>
                        <a:ext cx="762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6571605" y="2732327"/>
            <a:ext cx="2525176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/>
              <a:t>на координатные </a:t>
            </a:r>
            <a:r>
              <a:rPr lang="ru-RU" dirty="0" smtClean="0"/>
              <a:t>оси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238051" y="3068960"/>
            <a:ext cx="5558085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/>
              <a:t>б</a:t>
            </a:r>
            <a:r>
              <a:rPr lang="ru-RU" dirty="0" smtClean="0"/>
              <a:t>удут распределены по нормальному закону с  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581100"/>
              </p:ext>
            </p:extLst>
          </p:nvPr>
        </p:nvGraphicFramePr>
        <p:xfrm>
          <a:off x="5516563" y="3065463"/>
          <a:ext cx="698500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7" name="Equation" r:id="rId11" imgW="419040" imgH="215640" progId="Equation.DSMT4">
                  <p:embed/>
                </p:oleObj>
              </mc:Choice>
              <mc:Fallback>
                <p:oleObj name="Equation" r:id="rId11" imgW="4190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516563" y="3065463"/>
                        <a:ext cx="698500" cy="36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Объект 2"/>
          <p:cNvSpPr txBox="1">
            <a:spLocks/>
          </p:cNvSpPr>
          <p:nvPr/>
        </p:nvSpPr>
        <p:spPr>
          <a:xfrm>
            <a:off x="6246339" y="3068960"/>
            <a:ext cx="784927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и СКО </a:t>
            </a:r>
            <a:endParaRPr lang="ru-RU" dirty="0"/>
          </a:p>
        </p:txBody>
      </p:sp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326686"/>
              </p:ext>
            </p:extLst>
          </p:nvPr>
        </p:nvGraphicFramePr>
        <p:xfrm>
          <a:off x="7069420" y="3099440"/>
          <a:ext cx="274638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8" name="Equation" r:id="rId13" imgW="164880" imgH="152280" progId="Equation.DSMT4">
                  <p:embed/>
                </p:oleObj>
              </mc:Choice>
              <mc:Fallback>
                <p:oleObj name="Equation" r:id="rId13" imgW="164880" imgH="152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069420" y="3099440"/>
                        <a:ext cx="274638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990667"/>
              </p:ext>
            </p:extLst>
          </p:nvPr>
        </p:nvGraphicFramePr>
        <p:xfrm>
          <a:off x="2267744" y="4182789"/>
          <a:ext cx="4062413" cy="614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29" name="Equation" r:id="rId15" imgW="2095200" imgH="317160" progId="Equation.DSMT4">
                  <p:embed/>
                </p:oleObj>
              </mc:Choice>
              <mc:Fallback>
                <p:oleObj name="Equation" r:id="rId15" imgW="209520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267744" y="4182789"/>
                        <a:ext cx="4062413" cy="614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Объект 2"/>
          <p:cNvSpPr txBox="1">
            <a:spLocks/>
          </p:cNvSpPr>
          <p:nvPr/>
        </p:nvSpPr>
        <p:spPr>
          <a:xfrm>
            <a:off x="314915" y="3649763"/>
            <a:ext cx="6066827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Таким образом:</a:t>
            </a:r>
            <a:endParaRPr lang="ru-RU" dirty="0"/>
          </a:p>
        </p:txBody>
      </p:sp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562155"/>
              </p:ext>
            </p:extLst>
          </p:nvPr>
        </p:nvGraphicFramePr>
        <p:xfrm>
          <a:off x="2232025" y="5046886"/>
          <a:ext cx="4137025" cy="614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30" name="Equation" r:id="rId17" imgW="2133360" imgH="317160" progId="Equation.DSMT4">
                  <p:embed/>
                </p:oleObj>
              </mc:Choice>
              <mc:Fallback>
                <p:oleObj name="Equation" r:id="rId17" imgW="21333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232025" y="5046886"/>
                        <a:ext cx="4137025" cy="614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Объект 2"/>
          <p:cNvSpPr txBox="1">
            <a:spLocks/>
          </p:cNvSpPr>
          <p:nvPr/>
        </p:nvSpPr>
        <p:spPr>
          <a:xfrm>
            <a:off x="1599733" y="1512920"/>
            <a:ext cx="6066827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- с равномерным распределением </a:t>
            </a:r>
            <a:r>
              <a:rPr lang="en-US" dirty="0" smtClean="0"/>
              <a:t>[0…1]</a:t>
            </a:r>
            <a:r>
              <a:rPr lang="ru-RU" smtClean="0"/>
              <a:t>, то:</a:t>
            </a:r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238051" y="1512920"/>
            <a:ext cx="792088" cy="355301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Если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0778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44</a:t>
            </a:fld>
            <a:endParaRPr lang="ru-RU" dirty="0" smtClean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119766" y="1901400"/>
            <a:ext cx="8916730" cy="73013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Применяется в микроконтроллерах и ПЛИС, когда операции умножения являются ресурсоемкими</a:t>
            </a:r>
            <a:endParaRPr lang="ru-RU" dirty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8" y="694089"/>
            <a:ext cx="8505557" cy="936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b="1" dirty="0" smtClean="0">
                <a:solidFill>
                  <a:srgbClr val="C00000"/>
                </a:solidFill>
              </a:rPr>
              <a:t>CORDIC</a:t>
            </a:r>
            <a:r>
              <a:rPr lang="en-US" dirty="0" smtClean="0"/>
              <a:t> (</a:t>
            </a:r>
            <a:r>
              <a:rPr lang="ru-RU" dirty="0" smtClean="0"/>
              <a:t>от англ. </a:t>
            </a:r>
            <a:r>
              <a:rPr lang="en-US" b="1" dirty="0" err="1" smtClean="0">
                <a:solidFill>
                  <a:srgbClr val="C00000"/>
                </a:solidFill>
              </a:rPr>
              <a:t>CO</a:t>
            </a:r>
            <a:r>
              <a:rPr lang="en-US" dirty="0" err="1" smtClean="0"/>
              <a:t>ordinate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otation </a:t>
            </a:r>
            <a:r>
              <a:rPr lang="en-US" b="1" dirty="0" smtClean="0">
                <a:solidFill>
                  <a:srgbClr val="C00000"/>
                </a:solidFill>
              </a:rPr>
              <a:t>D</a:t>
            </a:r>
            <a:r>
              <a:rPr lang="en-US" dirty="0" smtClean="0"/>
              <a:t>igital </a:t>
            </a:r>
            <a:r>
              <a:rPr lang="en-US" b="1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omputer – </a:t>
            </a:r>
            <a:r>
              <a:rPr lang="ru-RU" dirty="0" smtClean="0"/>
              <a:t>цифровой вычислитель вращения координат) – итерационный метод сведения прямых вычислений сложных функций к выполнению операций сложения и сдвига.</a:t>
            </a:r>
            <a:endParaRPr lang="ru-RU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149639" y="2776915"/>
            <a:ext cx="8916730" cy="1239568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1624 г. Генри </a:t>
            </a:r>
            <a:r>
              <a:rPr lang="ru-RU" dirty="0" err="1" smtClean="0"/>
              <a:t>Бриггс</a:t>
            </a:r>
            <a:r>
              <a:rPr lang="ru-RU" dirty="0" smtClean="0"/>
              <a:t> использовал для составления таблиц логарифмов.</a:t>
            </a:r>
          </a:p>
          <a:p>
            <a:pPr fontAlgn="auto"/>
            <a:r>
              <a:rPr lang="ru-RU" dirty="0" smtClean="0"/>
              <a:t>1956 Джек </a:t>
            </a:r>
            <a:r>
              <a:rPr lang="ru-RU" dirty="0" err="1" smtClean="0"/>
              <a:t>Волдер</a:t>
            </a:r>
            <a:r>
              <a:rPr lang="ru-RU" dirty="0" smtClean="0"/>
              <a:t> применил для вычисления тригонометрических функций</a:t>
            </a:r>
          </a:p>
          <a:p>
            <a:pPr fontAlgn="auto"/>
            <a:r>
              <a:rPr lang="ru-RU" dirty="0" smtClean="0"/>
              <a:t>1975 В.Д. Байков систематизировал алгоритмы</a:t>
            </a:r>
            <a:endParaRPr lang="ru-RU" dirty="0"/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117866" y="4438124"/>
            <a:ext cx="8916730" cy="84328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В.Д. Байков, В.Б. Смолов Специализированные процессоры: итерационные алгоритмы и структуры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22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45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8" y="694089"/>
            <a:ext cx="8505557" cy="9367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Основная идея – последовательное (итерационное) приближение аргумента (вектора) к нулю (единице)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4690" name="Picture 2" descr="https://upload.wikimedia.org/wikipedia/commons/8/89/CORDIC-illustra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8172"/>
            <a:ext cx="5126492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688175"/>
              </p:ext>
            </p:extLst>
          </p:nvPr>
        </p:nvGraphicFramePr>
        <p:xfrm>
          <a:off x="5243513" y="1489283"/>
          <a:ext cx="3444875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3" name="Equation" r:id="rId4" imgW="1777680" imgH="520560" progId="Equation.DSMT4">
                  <p:embed/>
                </p:oleObj>
              </mc:Choice>
              <mc:Fallback>
                <p:oleObj name="Equation" r:id="rId4" imgW="17776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43513" y="1489283"/>
                        <a:ext cx="3444875" cy="1008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481888"/>
              </p:ext>
            </p:extLst>
          </p:nvPr>
        </p:nvGraphicFramePr>
        <p:xfrm>
          <a:off x="5268119" y="2966471"/>
          <a:ext cx="3395662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4" name="Equation" r:id="rId6" imgW="1752480" imgH="520560" progId="Equation.DSMT4">
                  <p:embed/>
                </p:oleObj>
              </mc:Choice>
              <mc:Fallback>
                <p:oleObj name="Equation" r:id="rId6" imgW="1752480" imgH="52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68119" y="2966471"/>
                        <a:ext cx="3395662" cy="1008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4999667"/>
              </p:ext>
            </p:extLst>
          </p:nvPr>
        </p:nvGraphicFramePr>
        <p:xfrm>
          <a:off x="6149975" y="4513263"/>
          <a:ext cx="1822450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5" name="Equation" r:id="rId8" imgW="939600" imgH="266400" progId="Equation.DSMT4">
                  <p:embed/>
                </p:oleObj>
              </mc:Choice>
              <mc:Fallback>
                <p:oleObj name="Equation" r:id="rId8" imgW="9396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149975" y="4513263"/>
                        <a:ext cx="1822450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5244623" y="2604527"/>
            <a:ext cx="679896" cy="36194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или: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5306004" y="4109464"/>
            <a:ext cx="1858284" cy="36194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положив: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595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46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8" y="694089"/>
            <a:ext cx="8505557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Таким образом, если произвольный угол представить в виде суммы углов: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73528"/>
              </p:ext>
            </p:extLst>
          </p:nvPr>
        </p:nvGraphicFramePr>
        <p:xfrm>
          <a:off x="2351112" y="1699954"/>
          <a:ext cx="361950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8" name="Equation" r:id="rId3" imgW="1866600" imgH="571320" progId="Equation.DSMT4">
                  <p:embed/>
                </p:oleObj>
              </mc:Choice>
              <mc:Fallback>
                <p:oleObj name="Equation" r:id="rId3" imgW="18666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351112" y="1699954"/>
                        <a:ext cx="3619500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3346716"/>
              </p:ext>
            </p:extLst>
          </p:nvPr>
        </p:nvGraphicFramePr>
        <p:xfrm>
          <a:off x="173021" y="3040290"/>
          <a:ext cx="2239962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19" name="Equation" r:id="rId5" imgW="1155600" imgH="495000" progId="Equation.DSMT4">
                  <p:embed/>
                </p:oleObj>
              </mc:Choice>
              <mc:Fallback>
                <p:oleObj name="Equation" r:id="rId5" imgW="11556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3021" y="3040290"/>
                        <a:ext cx="2239962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161928"/>
              </p:ext>
            </p:extLst>
          </p:nvPr>
        </p:nvGraphicFramePr>
        <p:xfrm>
          <a:off x="3779912" y="3220635"/>
          <a:ext cx="19192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0" name="Equation" r:id="rId7" imgW="990360" imgH="266400" progId="Equation.DSMT4">
                  <p:embed/>
                </p:oleObj>
              </mc:Choice>
              <mc:Fallback>
                <p:oleObj name="Equation" r:id="rId7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779912" y="3220635"/>
                        <a:ext cx="191928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5620965"/>
              </p:ext>
            </p:extLst>
          </p:nvPr>
        </p:nvGraphicFramePr>
        <p:xfrm>
          <a:off x="2775652" y="1134094"/>
          <a:ext cx="25114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1" name="Equation" r:id="rId9" imgW="1295280" imgH="266400" progId="Equation.DSMT4">
                  <p:embed/>
                </p:oleObj>
              </mc:Choice>
              <mc:Fallback>
                <p:oleObj name="Equation" r:id="rId9" imgW="12952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775652" y="1134094"/>
                        <a:ext cx="2511425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7108211"/>
              </p:ext>
            </p:extLst>
          </p:nvPr>
        </p:nvGraphicFramePr>
        <p:xfrm>
          <a:off x="4314573" y="4197350"/>
          <a:ext cx="4354513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2" name="Equation" r:id="rId11" imgW="2247840" imgH="495000" progId="Equation.DSMT4">
                  <p:embed/>
                </p:oleObj>
              </mc:Choice>
              <mc:Fallback>
                <p:oleObj name="Equation" r:id="rId11" imgW="224784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14573" y="4197350"/>
                        <a:ext cx="4354513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586762"/>
              </p:ext>
            </p:extLst>
          </p:nvPr>
        </p:nvGraphicFramePr>
        <p:xfrm>
          <a:off x="755576" y="4437112"/>
          <a:ext cx="290671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3" name="Equation" r:id="rId13" imgW="1498320" imgH="571320" progId="Equation.DSMT4">
                  <p:embed/>
                </p:oleObj>
              </mc:Choice>
              <mc:Fallback>
                <p:oleObj name="Equation" r:id="rId13" imgW="149832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55576" y="4437112"/>
                        <a:ext cx="2906712" cy="1109662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920775"/>
              </p:ext>
            </p:extLst>
          </p:nvPr>
        </p:nvGraphicFramePr>
        <p:xfrm>
          <a:off x="4440705" y="5196596"/>
          <a:ext cx="2043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4" name="Equation" r:id="rId15" imgW="1054080" imgH="241200" progId="Equation.DSMT4">
                  <p:embed/>
                </p:oleObj>
              </mc:Choice>
              <mc:Fallback>
                <p:oleObj name="Equation" r:id="rId15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440705" y="5196596"/>
                        <a:ext cx="20431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6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47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9" y="694089"/>
            <a:ext cx="142789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5481" name="Объект 105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087552"/>
              </p:ext>
            </p:extLst>
          </p:nvPr>
        </p:nvGraphicFramePr>
        <p:xfrm>
          <a:off x="401770" y="1189038"/>
          <a:ext cx="3414712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62" name="Visio" r:id="rId3" imgW="3404160" imgH="2567160" progId="Visio.Drawing.15">
                  <p:embed/>
                </p:oleObj>
              </mc:Choice>
              <mc:Fallback>
                <p:oleObj name="Visio" r:id="rId3" imgW="3404160" imgH="25671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1770" y="1189038"/>
                        <a:ext cx="3414712" cy="2578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735390"/>
                <a:ext cx="1843005" cy="1719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?,</m:t>
                          </m:r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?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5390"/>
                <a:ext cx="1843005" cy="171995"/>
              </a:xfrm>
              <a:prstGeom prst="rect">
                <a:avLst/>
              </a:prstGeom>
              <a:blipFill rotWithShape="0">
                <a:blip r:embed="rId6"/>
                <a:stretch>
                  <a:fillRect l="-2649" t="-3571" r="-662" b="-1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бъект 2"/>
          <p:cNvSpPr txBox="1">
            <a:spLocks/>
          </p:cNvSpPr>
          <p:nvPr/>
        </p:nvSpPr>
        <p:spPr>
          <a:xfrm>
            <a:off x="4824788" y="150568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63262" y="1951496"/>
                <a:ext cx="284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262" y="1951496"/>
                <a:ext cx="2848985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1713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68229" y="2278818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29" y="2278818"/>
                <a:ext cx="2839047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57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Объект 2"/>
          <p:cNvSpPr txBox="1">
            <a:spLocks/>
          </p:cNvSpPr>
          <p:nvPr/>
        </p:nvSpPr>
        <p:spPr>
          <a:xfrm>
            <a:off x="4819836" y="2781257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069063" y="3175407"/>
                <a:ext cx="2837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9063" y="3175407"/>
                <a:ext cx="2837380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93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068228" y="3502729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8228" y="3502729"/>
                <a:ext cx="2839047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57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128178" y="4102199"/>
                <a:ext cx="1295932" cy="4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178" y="4102199"/>
                <a:ext cx="1295932" cy="41434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807585" y="4211584"/>
                <a:ext cx="913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85" y="4211584"/>
                <a:ext cx="913391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1333" t="-2222" r="-3333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175544" y="4628987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5544" y="4628987"/>
                <a:ext cx="7222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627" r="-254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807585" y="4653935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7585" y="4653935"/>
                <a:ext cx="72224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1017" r="-2542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96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48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9" y="694089"/>
            <a:ext cx="142789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5481" name="Объект 105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378846"/>
              </p:ext>
            </p:extLst>
          </p:nvPr>
        </p:nvGraphicFramePr>
        <p:xfrm>
          <a:off x="407988" y="1195388"/>
          <a:ext cx="3402012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69" name="Visio" r:id="rId3" imgW="3390997" imgH="2552762" progId="Visio.Drawing.15">
                  <p:embed/>
                </p:oleObj>
              </mc:Choice>
              <mc:Fallback>
                <p:oleObj name="Visio" r:id="rId3" imgW="3390997" imgH="255276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95388"/>
                        <a:ext cx="3402012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𝟑𝟕𝟎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;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629" t="-24000" r="-326" b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39552" y="3805796"/>
                <a:ext cx="630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05796"/>
                <a:ext cx="63075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9709" r="-291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5577" y="4667236"/>
                <a:ext cx="3264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7" y="4667236"/>
                <a:ext cx="326409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495" r="-187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03648" y="3789040"/>
                <a:ext cx="91820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789040"/>
                <a:ext cx="918200" cy="270652"/>
              </a:xfrm>
              <a:prstGeom prst="rect">
                <a:avLst/>
              </a:prstGeom>
              <a:blipFill rotWithShape="0">
                <a:blip r:embed="rId9"/>
                <a:stretch>
                  <a:fillRect l="-11258" t="-2273" r="-1325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577" y="5096217"/>
                <a:ext cx="326409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=0,7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7" y="5096217"/>
                <a:ext cx="3264099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243" r="-187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39552" y="4239694"/>
                <a:ext cx="8575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39694"/>
                <a:ext cx="857542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9286" t="-217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Объект 2"/>
          <p:cNvSpPr txBox="1">
            <a:spLocks/>
          </p:cNvSpPr>
          <p:nvPr/>
        </p:nvSpPr>
        <p:spPr>
          <a:xfrm>
            <a:off x="1590272" y="4221088"/>
            <a:ext cx="3069196" cy="4083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 </a:t>
            </a:r>
            <a:r>
              <a:rPr lang="ru-RU" dirty="0" smtClean="0">
                <a:solidFill>
                  <a:schemeClr val="tx1"/>
                </a:solidFill>
              </a:rPr>
              <a:t>против часовой стрелки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4" name="Объект 2"/>
          <p:cNvSpPr txBox="1">
            <a:spLocks/>
          </p:cNvSpPr>
          <p:nvPr/>
        </p:nvSpPr>
        <p:spPr>
          <a:xfrm>
            <a:off x="5328844" y="150568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49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7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Объект 2"/>
          <p:cNvSpPr txBox="1">
            <a:spLocks/>
          </p:cNvSpPr>
          <p:nvPr/>
        </p:nvSpPr>
        <p:spPr>
          <a:xfrm>
            <a:off x="5323892" y="2781257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71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7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1333" t="-2222" r="-3333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7627" r="-254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0924" r="-2521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2582646" y="3789040"/>
                <a:ext cx="204992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+45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2646" y="3789040"/>
                <a:ext cx="2049920" cy="270652"/>
              </a:xfrm>
              <a:prstGeom prst="rect">
                <a:avLst/>
              </a:prstGeom>
              <a:blipFill rotWithShape="0">
                <a:blip r:embed="rId20"/>
                <a:stretch>
                  <a:fillRect l="-5357" t="-2273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93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49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9" y="694089"/>
            <a:ext cx="142789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05481" name="Объект 105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4216087"/>
              </p:ext>
            </p:extLst>
          </p:nvPr>
        </p:nvGraphicFramePr>
        <p:xfrm>
          <a:off x="407988" y="1195388"/>
          <a:ext cx="3402012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91" name="Visio" r:id="rId3" imgW="3390997" imgH="2552762" progId="Visio.Drawing.15">
                  <p:embed/>
                </p:oleObj>
              </mc:Choice>
              <mc:Fallback>
                <p:oleObj name="Visio" r:id="rId3" imgW="3390997" imgH="255276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95388"/>
                        <a:ext cx="3402012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𝟑𝟕𝟎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;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1629" t="-24000" r="-326" b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97940" y="3805796"/>
                <a:ext cx="630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940" y="3805796"/>
                <a:ext cx="630750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8738" r="-291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3499" y="4667236"/>
                <a:ext cx="39694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0,7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22,5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,7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22,5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9" y="4667236"/>
                <a:ext cx="3969420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307" r="-1075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31640" y="3789040"/>
                <a:ext cx="109453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=22,5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789040"/>
                <a:ext cx="1094530" cy="270652"/>
              </a:xfrm>
              <a:prstGeom prst="rect">
                <a:avLst/>
              </a:prstGeom>
              <a:blipFill rotWithShape="0">
                <a:blip r:embed="rId9"/>
                <a:stretch>
                  <a:fillRect l="-8889" t="-2273" r="-1111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577" y="5096217"/>
                <a:ext cx="3884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,7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22,5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,7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22,5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7" y="5096217"/>
                <a:ext cx="3884525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942" r="-942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7153" y="4239694"/>
                <a:ext cx="10931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153" y="4239694"/>
                <a:ext cx="1093120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7821" t="-217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1590272" y="4221088"/>
            <a:ext cx="3069196" cy="4083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 </a:t>
            </a:r>
            <a:r>
              <a:rPr lang="ru-RU" dirty="0" smtClean="0">
                <a:solidFill>
                  <a:schemeClr val="tx1"/>
                </a:solidFill>
              </a:rPr>
              <a:t>по часовой стрелке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5328844" y="150568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49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257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Объект 2"/>
          <p:cNvSpPr txBox="1">
            <a:spLocks/>
          </p:cNvSpPr>
          <p:nvPr/>
        </p:nvSpPr>
        <p:spPr>
          <a:xfrm>
            <a:off x="5323892" y="2781257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71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257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blipFill rotWithShape="0">
                <a:blip r:embed="rId17"/>
                <a:stretch>
                  <a:fillRect l="-11333" t="-2222" r="-3333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7627" r="-254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0924" r="-2521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622153" y="3789040"/>
                <a:ext cx="2530821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153" y="3789040"/>
                <a:ext cx="2530821" cy="270652"/>
              </a:xfrm>
              <a:prstGeom prst="rect">
                <a:avLst/>
              </a:prstGeom>
              <a:blipFill rotWithShape="0">
                <a:blip r:embed="rId20"/>
                <a:stretch>
                  <a:fillRect l="-3855" t="-2273" r="-241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219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Алгоритмы БПФ</a:t>
            </a:r>
          </a:p>
        </p:txBody>
      </p:sp>
      <p:sp>
        <p:nvSpPr>
          <p:cNvPr id="83976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20713"/>
            <a:ext cx="8496300" cy="433387"/>
          </a:xfrm>
        </p:spPr>
        <p:txBody>
          <a:bodyPr/>
          <a:lstStyle/>
          <a:p>
            <a:pPr marL="342900" indent="-342900" eaLnBrk="1" hangingPunct="1">
              <a:buFontTx/>
              <a:buNone/>
            </a:pPr>
            <a:r>
              <a:rPr lang="ru-RU" sz="1800" smtClean="0"/>
              <a:t>Быстрое преобразование Фурье (БПФ) – метод вычисления ДПФ</a:t>
            </a:r>
          </a:p>
        </p:txBody>
      </p:sp>
      <p:sp>
        <p:nvSpPr>
          <p:cNvPr id="8397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6DFEF876-A4F3-4E45-A3A6-774DDEC54B4F}" type="slidenum">
              <a:rPr lang="ru-RU" smtClean="0"/>
              <a:pPr/>
              <a:t>5</a:t>
            </a:fld>
            <a:endParaRPr lang="ru-RU" dirty="0" smtClean="0"/>
          </a:p>
        </p:txBody>
      </p:sp>
      <p:sp>
        <p:nvSpPr>
          <p:cNvPr id="83977" name="Rectangle 4"/>
          <p:cNvSpPr>
            <a:spLocks noChangeArrowheads="1"/>
          </p:cNvSpPr>
          <p:nvPr/>
        </p:nvSpPr>
        <p:spPr bwMode="auto">
          <a:xfrm>
            <a:off x="395288" y="981075"/>
            <a:ext cx="46704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{x(n)},   0 </a:t>
            </a:r>
            <a:r>
              <a:rPr lang="ru-RU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ru-RU">
                <a:solidFill>
                  <a:schemeClr val="accent2"/>
                </a:solidFill>
              </a:rPr>
              <a:t> n </a:t>
            </a:r>
            <a:r>
              <a:rPr lang="ru-RU">
                <a:solidFill>
                  <a:schemeClr val="accent2"/>
                </a:solidFill>
                <a:sym typeface="Symbol" pitchFamily="18" charset="2"/>
              </a:rPr>
              <a:t></a:t>
            </a:r>
            <a:r>
              <a:rPr lang="ru-RU">
                <a:solidFill>
                  <a:schemeClr val="accent2"/>
                </a:solidFill>
              </a:rPr>
              <a:t> N-1 – </a:t>
            </a:r>
            <a:r>
              <a:rPr lang="ru-RU">
                <a:solidFill>
                  <a:schemeClr val="accent2"/>
                </a:solidFill>
                <a:sym typeface="Symbol" pitchFamily="18" charset="2"/>
              </a:rPr>
              <a:t>комплексный сигнал. </a:t>
            </a:r>
          </a:p>
        </p:txBody>
      </p:sp>
      <p:graphicFrame>
        <p:nvGraphicFramePr>
          <p:cNvPr id="83970" name="Object 5"/>
          <p:cNvGraphicFramePr>
            <a:graphicFrameLocks noChangeAspect="1"/>
          </p:cNvGraphicFramePr>
          <p:nvPr/>
        </p:nvGraphicFramePr>
        <p:xfrm>
          <a:off x="1619250" y="1268413"/>
          <a:ext cx="4824413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6" name="Equation" r:id="rId3" imgW="2692080" imgH="444240" progId="Equation.DSMT4">
                  <p:embed/>
                </p:oleObj>
              </mc:Choice>
              <mc:Fallback>
                <p:oleObj name="Equation" r:id="rId3" imgW="2692080" imgH="444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268413"/>
                        <a:ext cx="4824413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78" name="Rectangle 7"/>
          <p:cNvSpPr>
            <a:spLocks noChangeArrowheads="1"/>
          </p:cNvSpPr>
          <p:nvPr/>
        </p:nvSpPr>
        <p:spPr bwMode="auto">
          <a:xfrm>
            <a:off x="0" y="3681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79" name="Rectangle 9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1" name="Object 8"/>
          <p:cNvGraphicFramePr>
            <a:graphicFrameLocks noChangeAspect="1"/>
          </p:cNvGraphicFramePr>
          <p:nvPr/>
        </p:nvGraphicFramePr>
        <p:xfrm>
          <a:off x="755650" y="1989138"/>
          <a:ext cx="2117725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7" name="Equation" r:id="rId5" imgW="1282680" imgH="431640" progId="Equation.DSMT4">
                  <p:embed/>
                </p:oleObj>
              </mc:Choice>
              <mc:Fallback>
                <p:oleObj name="Equation" r:id="rId5" imgW="1282680" imgH="4316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989138"/>
                        <a:ext cx="2117725" cy="706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0" name="Rectangle 10"/>
          <p:cNvSpPr>
            <a:spLocks noChangeArrowheads="1"/>
          </p:cNvSpPr>
          <p:nvPr/>
        </p:nvSpPr>
        <p:spPr bwMode="auto">
          <a:xfrm>
            <a:off x="0" y="36623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1" name="Rectangle 11"/>
          <p:cNvSpPr>
            <a:spLocks noChangeArrowheads="1"/>
          </p:cNvSpPr>
          <p:nvPr/>
        </p:nvSpPr>
        <p:spPr bwMode="auto">
          <a:xfrm>
            <a:off x="755650" y="1484313"/>
            <a:ext cx="741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ДПФ:</a:t>
            </a:r>
            <a:endParaRPr lang="ru-RU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83982" name="Rectangle 13"/>
          <p:cNvSpPr>
            <a:spLocks noChangeArrowheads="1"/>
          </p:cNvSpPr>
          <p:nvPr/>
        </p:nvSpPr>
        <p:spPr bwMode="auto">
          <a:xfrm>
            <a:off x="0" y="32527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2" name="Object 12"/>
          <p:cNvGraphicFramePr>
            <a:graphicFrameLocks noChangeAspect="1"/>
          </p:cNvGraphicFramePr>
          <p:nvPr/>
        </p:nvGraphicFramePr>
        <p:xfrm>
          <a:off x="4129088" y="1989138"/>
          <a:ext cx="1028700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8" name="Equation" r:id="rId7" imgW="634680" imgH="304560" progId="Equation.DSMT4">
                  <p:embed/>
                </p:oleObj>
              </mc:Choice>
              <mc:Fallback>
                <p:oleObj name="Equation" r:id="rId7" imgW="634680" imgH="30456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9088" y="1989138"/>
                        <a:ext cx="1028700" cy="487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83" name="Rectangle 14"/>
          <p:cNvSpPr>
            <a:spLocks noChangeArrowheads="1"/>
          </p:cNvSpPr>
          <p:nvPr/>
        </p:nvSpPr>
        <p:spPr bwMode="auto">
          <a:xfrm>
            <a:off x="0" y="3605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3984" name="Rectangle 15"/>
          <p:cNvSpPr>
            <a:spLocks noChangeArrowheads="1"/>
          </p:cNvSpPr>
          <p:nvPr/>
        </p:nvSpPr>
        <p:spPr bwMode="auto">
          <a:xfrm>
            <a:off x="3419475" y="2165350"/>
            <a:ext cx="5286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где</a:t>
            </a:r>
            <a:endParaRPr lang="ru-RU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83985" name="Rectangle 16"/>
          <p:cNvSpPr>
            <a:spLocks noChangeArrowheads="1"/>
          </p:cNvSpPr>
          <p:nvPr/>
        </p:nvSpPr>
        <p:spPr bwMode="auto">
          <a:xfrm>
            <a:off x="5292725" y="2133600"/>
            <a:ext cx="2630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- множитель вращения</a:t>
            </a:r>
            <a:endParaRPr lang="ru-RU">
              <a:solidFill>
                <a:schemeClr val="accent2"/>
              </a:solidFill>
              <a:sym typeface="Symbol" pitchFamily="18" charset="2"/>
            </a:endParaRPr>
          </a:p>
        </p:txBody>
      </p:sp>
      <p:sp>
        <p:nvSpPr>
          <p:cNvPr id="83986" name="Rectangle 17"/>
          <p:cNvSpPr>
            <a:spLocks noChangeArrowheads="1"/>
          </p:cNvSpPr>
          <p:nvPr/>
        </p:nvSpPr>
        <p:spPr bwMode="auto">
          <a:xfrm>
            <a:off x="539750" y="2708275"/>
            <a:ext cx="451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{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ru-RU" i="1" baseline="30000">
                <a:solidFill>
                  <a:schemeClr val="accent2"/>
                </a:solidFill>
                <a:latin typeface="Times New Roman" pitchFamily="18" charset="0"/>
              </a:rPr>
              <a:t>nk</a:t>
            </a:r>
            <a:r>
              <a:rPr lang="ru-RU">
                <a:solidFill>
                  <a:schemeClr val="accent2"/>
                </a:solidFill>
              </a:rPr>
              <a:t>} периодична по n и k с периодом N: </a:t>
            </a:r>
          </a:p>
        </p:txBody>
      </p:sp>
      <p:sp>
        <p:nvSpPr>
          <p:cNvPr id="83987" name="Rectangle 18"/>
          <p:cNvSpPr>
            <a:spLocks noChangeArrowheads="1"/>
          </p:cNvSpPr>
          <p:nvPr/>
        </p:nvSpPr>
        <p:spPr bwMode="auto">
          <a:xfrm>
            <a:off x="34925" y="3032125"/>
            <a:ext cx="4767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en-US" sz="2000" b="1" i="1" baseline="30000">
                <a:solidFill>
                  <a:schemeClr val="accent2"/>
                </a:solidFill>
                <a:latin typeface="Times New Roman" pitchFamily="18" charset="0"/>
              </a:rPr>
              <a:t>(n+mN)(k+lN)  </a:t>
            </a:r>
            <a:r>
              <a:rPr lang="en-US" sz="2000" b="1" i="1">
                <a:solidFill>
                  <a:schemeClr val="accent2"/>
                </a:solidFill>
                <a:latin typeface="Times New Roman" pitchFamily="18" charset="0"/>
              </a:rPr>
              <a:t>=</a:t>
            </a:r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 (W</a:t>
            </a:r>
            <a:r>
              <a:rPr lang="en-US" sz="2000" b="1" i="1" baseline="-25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sz="2000" i="1">
                <a:solidFill>
                  <a:schemeClr val="accent2"/>
                </a:solidFill>
                <a:latin typeface="Times New Roman" pitchFamily="18" charset="0"/>
              </a:rPr>
              <a:t>)</a:t>
            </a:r>
            <a:r>
              <a:rPr lang="en-US" sz="2000" b="1" i="1" baseline="30000">
                <a:solidFill>
                  <a:schemeClr val="accent2"/>
                </a:solidFill>
                <a:latin typeface="Times New Roman" pitchFamily="18" charset="0"/>
              </a:rPr>
              <a:t>nk</a:t>
            </a:r>
            <a:r>
              <a:rPr lang="en-US" sz="2000" b="1">
                <a:solidFill>
                  <a:schemeClr val="accent2"/>
                </a:solidFill>
              </a:rPr>
              <a:t> </a:t>
            </a:r>
            <a:r>
              <a:rPr lang="ru-RU">
                <a:solidFill>
                  <a:schemeClr val="accent2"/>
                </a:solidFill>
              </a:rPr>
              <a:t>, где </a:t>
            </a:r>
            <a:r>
              <a:rPr lang="en-US">
                <a:solidFill>
                  <a:schemeClr val="accent2"/>
                </a:solidFill>
              </a:rPr>
              <a:t>m, l = 0, </a:t>
            </a:r>
            <a:r>
              <a:rPr lang="ru-RU">
                <a:solidFill>
                  <a:schemeClr val="accent2"/>
                </a:solidFill>
                <a:sym typeface="Symbol" pitchFamily="18" charset="2"/>
              </a:rPr>
              <a:t></a:t>
            </a:r>
            <a:r>
              <a:rPr lang="en-US">
                <a:solidFill>
                  <a:schemeClr val="accent2"/>
                </a:solidFill>
              </a:rPr>
              <a:t>1, </a:t>
            </a:r>
            <a:r>
              <a:rPr lang="ru-RU">
                <a:solidFill>
                  <a:schemeClr val="accent2"/>
                </a:solidFill>
                <a:sym typeface="Symbol" pitchFamily="18" charset="2"/>
              </a:rPr>
              <a:t></a:t>
            </a:r>
            <a:r>
              <a:rPr lang="en-US">
                <a:solidFill>
                  <a:schemeClr val="accent2"/>
                </a:solidFill>
              </a:rPr>
              <a:t>2…</a:t>
            </a:r>
            <a:r>
              <a:rPr lang="ru-RU">
                <a:solidFill>
                  <a:schemeClr val="accent2"/>
                </a:solidFill>
              </a:rPr>
              <a:t>,</a:t>
            </a:r>
            <a:endParaRPr lang="en-US">
              <a:solidFill>
                <a:schemeClr val="accent2"/>
              </a:solidFill>
            </a:endParaRPr>
          </a:p>
        </p:txBody>
      </p:sp>
      <p:sp>
        <p:nvSpPr>
          <p:cNvPr id="83988" name="Rectangle 21"/>
          <p:cNvSpPr>
            <a:spLocks noChangeArrowheads="1"/>
          </p:cNvSpPr>
          <p:nvPr/>
        </p:nvSpPr>
        <p:spPr bwMode="auto">
          <a:xfrm>
            <a:off x="4787900" y="3032125"/>
            <a:ext cx="4343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i="1">
                <a:solidFill>
                  <a:schemeClr val="accent2"/>
                </a:solidFill>
                <a:latin typeface="Times New Roman" pitchFamily="18" charset="0"/>
              </a:rPr>
              <a:t>W</a:t>
            </a:r>
            <a:r>
              <a:rPr lang="ru-RU" sz="2000" i="1" baseline="-2500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ru-RU">
                <a:solidFill>
                  <a:schemeClr val="accent2"/>
                </a:solidFill>
              </a:rPr>
              <a:t> – множитель вращ-я с периодом N.</a:t>
            </a:r>
          </a:p>
        </p:txBody>
      </p:sp>
      <p:sp>
        <p:nvSpPr>
          <p:cNvPr id="83989" name="Rectangle 22"/>
          <p:cNvSpPr>
            <a:spLocks noChangeArrowheads="1"/>
          </p:cNvSpPr>
          <p:nvPr/>
        </p:nvSpPr>
        <p:spPr bwMode="auto">
          <a:xfrm>
            <a:off x="539750" y="3429000"/>
            <a:ext cx="523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Количество операций для ДПФ размерности N:</a:t>
            </a:r>
          </a:p>
        </p:txBody>
      </p:sp>
      <p:sp>
        <p:nvSpPr>
          <p:cNvPr id="83990" name="Rectangle 23"/>
          <p:cNvSpPr>
            <a:spLocks noChangeArrowheads="1"/>
          </p:cNvSpPr>
          <p:nvPr/>
        </p:nvSpPr>
        <p:spPr bwMode="auto">
          <a:xfrm>
            <a:off x="560388" y="3717925"/>
            <a:ext cx="736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(N-1)</a:t>
            </a:r>
            <a:r>
              <a:rPr lang="ru-RU" baseline="30000">
                <a:solidFill>
                  <a:schemeClr val="accent2"/>
                </a:solidFill>
              </a:rPr>
              <a:t>2</a:t>
            </a:r>
            <a:r>
              <a:rPr lang="ru-RU">
                <a:solidFill>
                  <a:schemeClr val="accent2"/>
                </a:solidFill>
              </a:rPr>
              <a:t> – комплексных умножений, N(N-1) – комплексных сложений. </a:t>
            </a:r>
          </a:p>
        </p:txBody>
      </p:sp>
      <p:sp>
        <p:nvSpPr>
          <p:cNvPr id="83991" name="Rectangle 25"/>
          <p:cNvSpPr>
            <a:spLocks noChangeArrowheads="1"/>
          </p:cNvSpPr>
          <p:nvPr/>
        </p:nvSpPr>
        <p:spPr bwMode="auto">
          <a:xfrm>
            <a:off x="0" y="2524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3973" name="Object 24"/>
          <p:cNvGraphicFramePr>
            <a:graphicFrameLocks noChangeAspect="1"/>
          </p:cNvGraphicFramePr>
          <p:nvPr/>
        </p:nvGraphicFramePr>
        <p:xfrm>
          <a:off x="2051050" y="4498975"/>
          <a:ext cx="4619625" cy="180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369" name="Visio" r:id="rId9" imgW="7085015" imgH="2765146" progId="Visio.Drawing.11">
                  <p:embed/>
                </p:oleObj>
              </mc:Choice>
              <mc:Fallback>
                <p:oleObj name="Visio" r:id="rId9" imgW="7085015" imgH="2765146" progId="Visio.Drawing.11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498975"/>
                        <a:ext cx="4619625" cy="1809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992" name="Rectangle 26"/>
          <p:cNvSpPr>
            <a:spLocks noChangeArrowheads="1"/>
          </p:cNvSpPr>
          <p:nvPr/>
        </p:nvSpPr>
        <p:spPr bwMode="auto">
          <a:xfrm>
            <a:off x="250825" y="4076700"/>
            <a:ext cx="8431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l"/>
            <a:r>
              <a:rPr lang="ru-RU">
                <a:solidFill>
                  <a:schemeClr val="accent2"/>
                </a:solidFill>
              </a:rPr>
              <a:t>Основная идея БПФ – разбиение длинной последовательности на короткие.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50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9" y="694089"/>
            <a:ext cx="142789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28844" y="150568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9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7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ъект 2"/>
          <p:cNvSpPr txBox="1">
            <a:spLocks/>
          </p:cNvSpPr>
          <p:nvPr/>
        </p:nvSpPr>
        <p:spPr>
          <a:xfrm>
            <a:off x="5323892" y="2781257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1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7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333" t="-2222" r="-3333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5481" name="Объект 105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8008985"/>
              </p:ext>
            </p:extLst>
          </p:nvPr>
        </p:nvGraphicFramePr>
        <p:xfrm>
          <a:off x="407988" y="1195388"/>
          <a:ext cx="3402012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917" name="Visio" r:id="rId9" imgW="3390997" imgH="2552762" progId="Visio.Drawing.15">
                  <p:embed/>
                </p:oleObj>
              </mc:Choice>
              <mc:Fallback>
                <p:oleObj name="Visio" r:id="rId9" imgW="3390997" imgH="255276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988" y="1195388"/>
                        <a:ext cx="3402012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𝟑𝟕𝟎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;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629" t="-24000" r="-326" b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627" r="-254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924" r="-2521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9497" y="3805796"/>
                <a:ext cx="630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97" y="3805796"/>
                <a:ext cx="6307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709" r="-291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3499" y="4667236"/>
                <a:ext cx="39747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0,9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  <m:r>
                            <m:rPr>
                              <m:nor/>
                            </m:rPr>
                            <a:rPr lang="ru-RU" baseline="30000" dirty="0"/>
                            <m:t> 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99" y="4667236"/>
                <a:ext cx="3974742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307" r="-920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31640" y="3806420"/>
                <a:ext cx="109453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11,3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806420"/>
                <a:ext cx="1094530" cy="270652"/>
              </a:xfrm>
              <a:prstGeom prst="rect">
                <a:avLst/>
              </a:prstGeom>
              <a:blipFill rotWithShape="0">
                <a:blip r:embed="rId17"/>
                <a:stretch>
                  <a:fillRect l="-9444" r="-1111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577" y="5096217"/>
                <a:ext cx="3884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,4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9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7" y="5096217"/>
                <a:ext cx="388452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942" r="-1099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186" y="4239694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22,5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6" y="4239694"/>
                <a:ext cx="124707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6373" t="-217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1698505" y="4221088"/>
            <a:ext cx="3305543" cy="4083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 </a:t>
            </a:r>
            <a:r>
              <a:rPr lang="ru-RU" dirty="0" smtClean="0">
                <a:solidFill>
                  <a:schemeClr val="tx1"/>
                </a:solidFill>
              </a:rPr>
              <a:t>против часовой стрелки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491508" y="3789040"/>
                <a:ext cx="2792111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22,5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+11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508" y="3789040"/>
                <a:ext cx="2792111" cy="270652"/>
              </a:xfrm>
              <a:prstGeom prst="rect">
                <a:avLst/>
              </a:prstGeom>
              <a:blipFill rotWithShape="0">
                <a:blip r:embed="rId20"/>
                <a:stretch>
                  <a:fillRect l="-1965" t="-2273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99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51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9" y="694089"/>
            <a:ext cx="142789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28844" y="150568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9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7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ъект 2"/>
          <p:cNvSpPr txBox="1">
            <a:spLocks/>
          </p:cNvSpPr>
          <p:nvPr/>
        </p:nvSpPr>
        <p:spPr>
          <a:xfrm>
            <a:off x="5323892" y="2781257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1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7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333" t="-2222" r="-3333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5481" name="Объект 105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1206493"/>
              </p:ext>
            </p:extLst>
          </p:nvPr>
        </p:nvGraphicFramePr>
        <p:xfrm>
          <a:off x="407988" y="1195388"/>
          <a:ext cx="3402012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0" name="Visio" r:id="rId9" imgW="3390997" imgH="2552762" progId="Visio.Drawing.15">
                  <p:embed/>
                </p:oleObj>
              </mc:Choice>
              <mc:Fallback>
                <p:oleObj name="Visio" r:id="rId9" imgW="3390997" imgH="255276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988" y="1195388"/>
                        <a:ext cx="3402012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𝟑𝟕𝟎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;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629" t="-24000" r="-326" b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627" r="-254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924" r="-2521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9497" y="3805796"/>
                <a:ext cx="630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97" y="3805796"/>
                <a:ext cx="6307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709" r="-291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95536" y="4667236"/>
                <a:ext cx="40885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0,8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667236"/>
                <a:ext cx="4088501" cy="276999"/>
              </a:xfrm>
              <a:prstGeom prst="rect">
                <a:avLst/>
              </a:prstGeom>
              <a:blipFill rotWithShape="0">
                <a:blip r:embed="rId16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95760" y="3806420"/>
                <a:ext cx="96629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5,6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0" y="3806420"/>
                <a:ext cx="966290" cy="270652"/>
              </a:xfrm>
              <a:prstGeom prst="rect">
                <a:avLst/>
              </a:prstGeom>
              <a:blipFill rotWithShape="0">
                <a:blip r:embed="rId17"/>
                <a:stretch>
                  <a:fillRect l="-10759" r="-1899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577" y="5096217"/>
                <a:ext cx="388452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,5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39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7" y="5096217"/>
                <a:ext cx="3884525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785" r="-785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186" y="4239694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6" y="4239694"/>
                <a:ext cx="124707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6373" t="-217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1698505" y="4221088"/>
            <a:ext cx="3305543" cy="4083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 </a:t>
            </a:r>
            <a:r>
              <a:rPr lang="ru-RU" dirty="0" smtClean="0">
                <a:solidFill>
                  <a:schemeClr val="tx1"/>
                </a:solidFill>
              </a:rPr>
              <a:t>против часовой стрелки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02051" y="3789040"/>
                <a:ext cx="2571025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51" y="3789040"/>
                <a:ext cx="2571025" cy="270652"/>
              </a:xfrm>
              <a:prstGeom prst="rect">
                <a:avLst/>
              </a:prstGeom>
              <a:blipFill rotWithShape="0">
                <a:blip r:embed="rId20"/>
                <a:stretch>
                  <a:fillRect l="-4028" t="-2273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5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52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47759" y="694089"/>
            <a:ext cx="142789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Объект 2"/>
          <p:cNvSpPr txBox="1">
            <a:spLocks/>
          </p:cNvSpPr>
          <p:nvPr/>
        </p:nvSpPr>
        <p:spPr>
          <a:xfrm>
            <a:off x="5328844" y="150568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7318" y="1951496"/>
                <a:ext cx="2848985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1496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5" y="2278818"/>
                <a:ext cx="2839047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57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Объект 2"/>
          <p:cNvSpPr txBox="1">
            <a:spLocks/>
          </p:cNvSpPr>
          <p:nvPr/>
        </p:nvSpPr>
        <p:spPr>
          <a:xfrm>
            <a:off x="5323892" y="2781257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19" y="3175407"/>
                <a:ext cx="2837380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1717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284" y="3502729"/>
                <a:ext cx="2839047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575" t="-2222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234" y="4102199"/>
                <a:ext cx="1295932" cy="41434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=45′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211584"/>
                <a:ext cx="913391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1333" t="-2222" r="-3333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5481" name="Объект 1054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885170"/>
              </p:ext>
            </p:extLst>
          </p:nvPr>
        </p:nvGraphicFramePr>
        <p:xfrm>
          <a:off x="407988" y="1195388"/>
          <a:ext cx="3402012" cy="2563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2" name="Visio" r:id="rId9" imgW="3390997" imgH="2552762" progId="Visio.Drawing.15">
                  <p:embed/>
                </p:oleObj>
              </mc:Choice>
              <mc:Fallback>
                <p:oleObj name="Visio" r:id="rId9" imgW="3390997" imgH="2552762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07988" y="1195388"/>
                        <a:ext cx="3402012" cy="2563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𝟑𝟕𝟎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𝐜𝐨𝐬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r>
                  <a:rPr lang="en-US" sz="2000" b="1" dirty="0" smtClean="0">
                    <a:solidFill>
                      <a:srgbClr val="C00000"/>
                    </a:solidFill>
                  </a:rPr>
                  <a:t>;</a:t>
                </a:r>
                <a:r>
                  <a:rPr lang="en-US" sz="2000" b="1" dirty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000" b="1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𝐬𝐢𝐧</m:t>
                        </m:r>
                      </m:fName>
                      <m:e>
                        <m:r>
                          <a:rPr lang="en-US" sz="20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𝟑𝟕</m:t>
                        </m:r>
                        <m:r>
                          <a:rPr lang="en-US" sz="2000" b="1" i="1" baseline="300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=?</m:t>
                    </m:r>
                  </m:oMath>
                </a14:m>
                <a:endParaRPr lang="ru-RU" sz="20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5390"/>
                <a:ext cx="3744416" cy="307777"/>
              </a:xfrm>
              <a:prstGeom prst="rect">
                <a:avLst/>
              </a:prstGeom>
              <a:blipFill rotWithShape="0">
                <a:blip r:embed="rId12"/>
                <a:stretch>
                  <a:fillRect l="-1629" t="-24000" r="-326" b="-5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00" y="4628987"/>
                <a:ext cx="722249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7627" r="-2542" b="-173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1641" y="4653935"/>
                <a:ext cx="722249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0924" r="-2521" b="-260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09497" y="3805796"/>
                <a:ext cx="6307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497" y="3805796"/>
                <a:ext cx="630750" cy="276999"/>
              </a:xfrm>
              <a:prstGeom prst="rect">
                <a:avLst/>
              </a:prstGeom>
              <a:blipFill rotWithShape="0">
                <a:blip r:embed="rId15"/>
                <a:stretch>
                  <a:fillRect l="-9709" r="-2913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9552" y="4667236"/>
                <a:ext cx="408850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0,8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2,8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2,8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803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667236"/>
                <a:ext cx="4088501" cy="276999"/>
              </a:xfrm>
              <a:prstGeom prst="rect">
                <a:avLst/>
              </a:prstGeom>
              <a:blipFill rotWithShape="0">
                <a:blip r:embed="rId16"/>
                <a:stretch>
                  <a:fillRect l="-1493" b="-20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395760" y="3806420"/>
                <a:ext cx="966290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2,8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5760" y="3806420"/>
                <a:ext cx="966290" cy="270652"/>
              </a:xfrm>
              <a:prstGeom prst="rect">
                <a:avLst/>
              </a:prstGeom>
              <a:blipFill rotWithShape="0">
                <a:blip r:embed="rId17"/>
                <a:stretch>
                  <a:fillRect l="-10759" r="-1899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85577" y="5096217"/>
                <a:ext cx="38799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,6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2,8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u-RU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8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2,8</m:t>
                          </m:r>
                          <m:r>
                            <a:rPr lang="en-US" i="1" baseline="30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596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577" y="5096217"/>
                <a:ext cx="3879973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101" r="-1258" b="-2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92186" y="4239694"/>
                <a:ext cx="124707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33</m:t>
                      </m:r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37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186" y="4239694"/>
                <a:ext cx="1247073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6373" t="-217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Объект 2"/>
          <p:cNvSpPr txBox="1">
            <a:spLocks/>
          </p:cNvSpPr>
          <p:nvPr/>
        </p:nvSpPr>
        <p:spPr>
          <a:xfrm>
            <a:off x="1698505" y="4221088"/>
            <a:ext cx="3305543" cy="40831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 </a:t>
            </a:r>
            <a:r>
              <a:rPr lang="ru-RU" dirty="0" smtClean="0">
                <a:solidFill>
                  <a:schemeClr val="tx1"/>
                </a:solidFill>
              </a:rPr>
              <a:t>по часовой стрелке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02051" y="3789040"/>
                <a:ext cx="2571025" cy="270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39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</m:t>
                      </m:r>
                      <m:r>
                        <a:rPr lang="en-US" i="1" baseline="3000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36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US" b="0" i="1" baseline="3000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baseline="300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2051" y="3789040"/>
                <a:ext cx="2571025" cy="270652"/>
              </a:xfrm>
              <a:prstGeom prst="rect">
                <a:avLst/>
              </a:prstGeom>
              <a:blipFill rotWithShape="0">
                <a:blip r:embed="rId20"/>
                <a:stretch>
                  <a:fillRect l="-4028" t="-2273" b="-409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Объект 2"/>
          <p:cNvSpPr txBox="1">
            <a:spLocks/>
          </p:cNvSpPr>
          <p:nvPr/>
        </p:nvSpPr>
        <p:spPr>
          <a:xfrm>
            <a:off x="323528" y="5590633"/>
            <a:ext cx="368457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… и так далее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8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53</a:t>
            </a:fld>
            <a:endParaRPr lang="ru-RU" dirty="0" smtClean="0"/>
          </a:p>
        </p:txBody>
      </p:sp>
      <p:sp>
        <p:nvSpPr>
          <p:cNvPr id="33" name="Объект 2"/>
          <p:cNvSpPr txBox="1">
            <a:spLocks/>
          </p:cNvSpPr>
          <p:nvPr/>
        </p:nvSpPr>
        <p:spPr>
          <a:xfrm>
            <a:off x="198751" y="764704"/>
            <a:ext cx="8988738" cy="89529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значения функции </a:t>
            </a:r>
            <a:r>
              <a:rPr lang="en-US" dirty="0" smtClean="0">
                <a:solidFill>
                  <a:schemeClr val="tx1"/>
                </a:solidFill>
              </a:rPr>
              <a:t>sin </a:t>
            </a:r>
            <a:r>
              <a:rPr lang="ru-RU" dirty="0" smtClean="0">
                <a:solidFill>
                  <a:schemeClr val="tx1"/>
                </a:solidFill>
              </a:rPr>
              <a:t>и </a:t>
            </a:r>
            <a:r>
              <a:rPr lang="en-US" dirty="0" smtClean="0">
                <a:solidFill>
                  <a:schemeClr val="tx1"/>
                </a:solidFill>
              </a:rPr>
              <a:t>cos </a:t>
            </a:r>
            <a:r>
              <a:rPr lang="ru-RU" dirty="0" smtClean="0">
                <a:solidFill>
                  <a:schemeClr val="tx1"/>
                </a:solidFill>
              </a:rPr>
              <a:t>возможно вычислить заранее и хранить в памяти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в </a:t>
            </a:r>
            <a:r>
              <a:rPr lang="ru-RU" dirty="0">
                <a:solidFill>
                  <a:schemeClr val="tx1"/>
                </a:solidFill>
              </a:rPr>
              <a:t>данном примере для работы алгоритма требуются </a:t>
            </a:r>
            <a:r>
              <a:rPr lang="ru-RU" dirty="0" smtClean="0">
                <a:solidFill>
                  <a:schemeClr val="tx1"/>
                </a:solidFill>
              </a:rPr>
              <a:t>2 операции умножения</a:t>
            </a:r>
            <a:endParaRPr lang="ru-RU" dirty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98750" y="2492896"/>
                <a:ext cx="8261682" cy="44121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func>
                      </m:den>
                    </m:f>
                  </m:oMath>
                </a14:m>
                <a:r>
                  <a:rPr lang="ru-RU" dirty="0" smtClean="0"/>
                  <a:t>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</m:oMath>
                </a14:m>
                <a:r>
                  <a:rPr lang="ru-RU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50" y="2492896"/>
                <a:ext cx="8261682" cy="441211"/>
              </a:xfrm>
              <a:prstGeom prst="rect">
                <a:avLst/>
              </a:prstGeom>
              <a:blipFill rotWithShape="0">
                <a:blip r:embed="rId2"/>
                <a:stretch>
                  <a:fillRect l="-738" t="-2778" b="-180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241910" y="2924944"/>
                <a:ext cx="3141950" cy="306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m:rPr>
                              <m:nor/>
                            </m:rPr>
                            <a:rPr lang="ru-RU" dirty="0"/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0" y="2924944"/>
                <a:ext cx="3141950" cy="306431"/>
              </a:xfrm>
              <a:prstGeom prst="rect">
                <a:avLst/>
              </a:prstGeom>
              <a:blipFill rotWithShape="0">
                <a:blip r:embed="rId3"/>
                <a:stretch>
                  <a:fillRect l="-2718" b="-2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Объект 2"/>
          <p:cNvSpPr txBox="1">
            <a:spLocks/>
          </p:cNvSpPr>
          <p:nvPr/>
        </p:nvSpPr>
        <p:spPr>
          <a:xfrm>
            <a:off x="155808" y="3429000"/>
            <a:ext cx="3208548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 часовой стрелке: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0" name="Объект 2"/>
          <p:cNvSpPr txBox="1">
            <a:spLocks/>
          </p:cNvSpPr>
          <p:nvPr/>
        </p:nvSpPr>
        <p:spPr>
          <a:xfrm>
            <a:off x="198751" y="1740447"/>
            <a:ext cx="6048672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Преобразовав к виду: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2" name="Объект 2"/>
          <p:cNvSpPr txBox="1">
            <a:spLocks/>
          </p:cNvSpPr>
          <p:nvPr/>
        </p:nvSpPr>
        <p:spPr>
          <a:xfrm>
            <a:off x="99507" y="2204864"/>
            <a:ext cx="308165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>
                <a:solidFill>
                  <a:schemeClr val="tx1"/>
                </a:solidFill>
              </a:rPr>
              <a:t>Против часовой стрелки: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99148" y="4192409"/>
                <a:ext cx="3141950" cy="306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m:rPr>
                              <m:nor/>
                            </m:rPr>
                            <a:rPr lang="ru-RU" dirty="0"/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48" y="4192409"/>
                <a:ext cx="3141950" cy="306431"/>
              </a:xfrm>
              <a:prstGeom prst="rect">
                <a:avLst/>
              </a:prstGeom>
              <a:blipFill rotWithShape="0">
                <a:blip r:embed="rId4"/>
                <a:stretch>
                  <a:fillRect l="-2718" t="-2000" b="-24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79603" y="3781221"/>
                <a:ext cx="3141950" cy="3064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m:rPr>
                              <m:nor/>
                            </m:rPr>
                            <a:rPr lang="ru-RU" dirty="0"/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tg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func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ru-RU" dirty="0"/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603" y="3781221"/>
                <a:ext cx="3141950" cy="306431"/>
              </a:xfrm>
              <a:prstGeom prst="rect">
                <a:avLst/>
              </a:prstGeom>
              <a:blipFill rotWithShape="0">
                <a:blip r:embed="rId5"/>
                <a:stretch>
                  <a:fillRect l="-1938" b="-2156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Объект 2"/>
          <p:cNvSpPr txBox="1">
            <a:spLocks/>
          </p:cNvSpPr>
          <p:nvPr/>
        </p:nvSpPr>
        <p:spPr>
          <a:xfrm>
            <a:off x="99507" y="4653136"/>
            <a:ext cx="8304624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потребуется 1 операция умножения на итерацию, а на последней стадии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6" name="Объект 2"/>
          <p:cNvSpPr txBox="1">
            <a:spLocks/>
          </p:cNvSpPr>
          <p:nvPr/>
        </p:nvSpPr>
        <p:spPr>
          <a:xfrm>
            <a:off x="113279" y="4941168"/>
            <a:ext cx="8304624" cy="10605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необходимо будет скорректировать результат, умножив на постоянный множитель, пропорциональный числу итераций</a:t>
            </a:r>
            <a:r>
              <a:rPr lang="en-US" dirty="0" smtClean="0">
                <a:solidFill>
                  <a:schemeClr val="tx1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коэффициент деформации</a:t>
            </a:r>
            <a:r>
              <a:rPr lang="ru-RU" dirty="0" smtClean="0">
                <a:solidFill>
                  <a:schemeClr val="tx1"/>
                </a:solidFill>
              </a:rPr>
              <a:t>)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8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54</a:t>
            </a:fld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 txBox="1">
                <a:spLocks/>
              </p:cNvSpPr>
              <p:nvPr/>
            </p:nvSpPr>
            <p:spPr>
              <a:xfrm>
                <a:off x="99507" y="725954"/>
                <a:ext cx="8576949" cy="7267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/>
                <a:r>
                  <a:rPr lang="ru-RU" dirty="0" smtClean="0">
                    <a:solidFill>
                      <a:schemeClr val="tx1"/>
                    </a:solidFill>
                  </a:rPr>
                  <a:t>Если значение угла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β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выбирать не 45</a:t>
                </a:r>
                <a:r>
                  <a:rPr lang="ru-RU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dirty="0">
                    <a:solidFill>
                      <a:schemeClr val="tx1"/>
                    </a:solidFill>
                  </a:rPr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/2, </a:t>
                </a:r>
                <a:r>
                  <a:rPr lang="ru-RU" dirty="0">
                    <a:solidFill>
                      <a:schemeClr val="tx1"/>
                    </a:solidFill>
                  </a:rPr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/4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…, а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/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26.565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14.036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7.125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3.576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</a:t>
                </a:r>
                <a:r>
                  <a:rPr lang="en-US" dirty="0" smtClean="0"/>
                  <a:t>…</a:t>
                </a:r>
                <a:r>
                  <a:rPr lang="ru-RU" dirty="0" smtClean="0"/>
                  <a:t>, т.е. таким, чтобы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;0,25;0,125,…</m:t>
                        </m:r>
                      </m:e>
                    </m:func>
                  </m:oMath>
                </a14:m>
                <a:r>
                  <a:rPr lang="ru-RU" dirty="0" smtClean="0"/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fontAlgn="auto"/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" y="725954"/>
                <a:ext cx="8576949" cy="726706"/>
              </a:xfrm>
              <a:prstGeom prst="rect">
                <a:avLst/>
              </a:prstGeom>
              <a:blipFill rotWithShape="0">
                <a:blip r:embed="rId6"/>
                <a:stretch>
                  <a:fillRect l="-711" t="-8403" b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22837" y="1497023"/>
                <a:ext cx="1398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37" y="1497023"/>
                <a:ext cx="139871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бъект 2"/>
          <p:cNvSpPr txBox="1">
            <a:spLocks/>
          </p:cNvSpPr>
          <p:nvPr/>
        </p:nvSpPr>
        <p:spPr>
          <a:xfrm>
            <a:off x="3387525" y="1525364"/>
            <a:ext cx="46439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881162" y="1447328"/>
                <a:ext cx="2421112" cy="461665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62" y="1447328"/>
                <a:ext cx="242111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244" b="-1481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47925"/>
              </p:ext>
            </p:extLst>
          </p:nvPr>
        </p:nvGraphicFramePr>
        <p:xfrm>
          <a:off x="3240373" y="2264564"/>
          <a:ext cx="273526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5" name="Equation" r:id="rId9" imgW="1409400" imgH="571320" progId="Equation.DSMT4">
                  <p:embed/>
                </p:oleObj>
              </mc:Choice>
              <mc:Fallback>
                <p:oleObj name="Equation" r:id="rId9" imgW="1409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0373" y="2264564"/>
                        <a:ext cx="2735262" cy="1109662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34262"/>
              </p:ext>
            </p:extLst>
          </p:nvPr>
        </p:nvGraphicFramePr>
        <p:xfrm>
          <a:off x="468435" y="3690989"/>
          <a:ext cx="19192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6" name="Equation" r:id="rId11" imgW="990360" imgH="266400" progId="Equation.DSMT4">
                  <p:embed/>
                </p:oleObj>
              </mc:Choice>
              <mc:Fallback>
                <p:oleObj name="Equation" r:id="rId11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8435" y="3690989"/>
                        <a:ext cx="191928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3902850"/>
              </p:ext>
            </p:extLst>
          </p:nvPr>
        </p:nvGraphicFramePr>
        <p:xfrm>
          <a:off x="2764639" y="3660167"/>
          <a:ext cx="2043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7" name="Equation" r:id="rId13" imgW="1054080" imgH="241200" progId="Equation.DSMT4">
                  <p:embed/>
                </p:oleObj>
              </mc:Choice>
              <mc:Fallback>
                <p:oleObj name="Equation" r:id="rId13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764639" y="3660167"/>
                        <a:ext cx="20431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Объект 2"/>
          <p:cNvSpPr txBox="1">
            <a:spLocks/>
          </p:cNvSpPr>
          <p:nvPr/>
        </p:nvSpPr>
        <p:spPr>
          <a:xfrm>
            <a:off x="157084" y="2147278"/>
            <a:ext cx="1071309" cy="4032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Тогда: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27137"/>
              </p:ext>
            </p:extLst>
          </p:nvPr>
        </p:nvGraphicFramePr>
        <p:xfrm>
          <a:off x="377956" y="4522584"/>
          <a:ext cx="40100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8" name="Equation" r:id="rId15" imgW="2070000" imgH="495000" progId="Equation.DSMT4">
                  <p:embed/>
                </p:oleObj>
              </mc:Choice>
              <mc:Fallback>
                <p:oleObj name="Equation" r:id="rId15" imgW="2070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7956" y="4522584"/>
                        <a:ext cx="401002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бъект 2"/>
          <p:cNvSpPr txBox="1">
            <a:spLocks/>
          </p:cNvSpPr>
          <p:nvPr/>
        </p:nvSpPr>
        <p:spPr>
          <a:xfrm>
            <a:off x="4525124" y="4741608"/>
            <a:ext cx="4536504" cy="110558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коэффициент деформации, на который умножается результат; зависит только от числа итераций, поэтому может быть заранее рассчитан. 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5" name="Объект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418737"/>
              </p:ext>
            </p:extLst>
          </p:nvPr>
        </p:nvGraphicFramePr>
        <p:xfrm>
          <a:off x="449552" y="5709690"/>
          <a:ext cx="196850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49" name="Equation" r:id="rId17" imgW="1015920" imgH="241200" progId="Equation.DSMT4">
                  <p:embed/>
                </p:oleObj>
              </mc:Choice>
              <mc:Fallback>
                <p:oleObj name="Equation" r:id="rId17" imgW="10159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49552" y="5709690"/>
                        <a:ext cx="1968500" cy="468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Объект 2"/>
          <p:cNvSpPr txBox="1">
            <a:spLocks/>
          </p:cNvSpPr>
          <p:nvPr/>
        </p:nvSpPr>
        <p:spPr>
          <a:xfrm>
            <a:off x="4944894" y="3682771"/>
            <a:ext cx="3875578" cy="110558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Таблица углов         заранее рассчитана и хранится в памяти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7" name="Объект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5109048"/>
              </p:ext>
            </p:extLst>
          </p:nvPr>
        </p:nvGraphicFramePr>
        <p:xfrm>
          <a:off x="6588224" y="3682355"/>
          <a:ext cx="4429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250" name="Equation" r:id="rId19" imgW="228600" imgH="241200" progId="Equation.DSMT4">
                  <p:embed/>
                </p:oleObj>
              </mc:Choice>
              <mc:Fallback>
                <p:oleObj name="Equation" r:id="rId19" imgW="2286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588224" y="3682355"/>
                        <a:ext cx="4429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162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55</a:t>
            </a:fld>
            <a:endParaRPr lang="ru-RU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Объект 2"/>
              <p:cNvSpPr txBox="1">
                <a:spLocks/>
              </p:cNvSpPr>
              <p:nvPr/>
            </p:nvSpPr>
            <p:spPr>
              <a:xfrm>
                <a:off x="99507" y="725954"/>
                <a:ext cx="8576949" cy="726706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/>
                <a:r>
                  <a:rPr lang="ru-RU" dirty="0" smtClean="0">
                    <a:solidFill>
                      <a:schemeClr val="tx1"/>
                    </a:solidFill>
                  </a:rPr>
                  <a:t>Если значение угла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β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выбирать не 45</a:t>
                </a:r>
                <a:r>
                  <a:rPr lang="ru-RU" baseline="30000" dirty="0" smtClean="0">
                    <a:solidFill>
                      <a:schemeClr val="tx1"/>
                    </a:solidFill>
                  </a:rPr>
                  <a:t>0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, </a:t>
                </a:r>
                <a:r>
                  <a:rPr lang="ru-RU" dirty="0">
                    <a:solidFill>
                      <a:schemeClr val="tx1"/>
                    </a:solidFill>
                  </a:rPr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/2, </a:t>
                </a:r>
                <a:r>
                  <a:rPr lang="ru-RU" dirty="0">
                    <a:solidFill>
                      <a:schemeClr val="tx1"/>
                    </a:solidFill>
                  </a:rPr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/4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>
                    <a:solidFill>
                      <a:schemeClr val="tx1"/>
                    </a:solidFill>
                  </a:rPr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/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8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 …, а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dirty="0"/>
                  <a:t>45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26.565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14.036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7.125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3.576</a:t>
                </a:r>
                <a:r>
                  <a:rPr lang="ru-RU" baseline="30000" dirty="0">
                    <a:solidFill>
                      <a:schemeClr val="tx1"/>
                    </a:solidFill>
                  </a:rPr>
                  <a:t>0</a:t>
                </a:r>
                <a:r>
                  <a:rPr lang="ru-RU" dirty="0"/>
                  <a:t>, </a:t>
                </a:r>
                <a:r>
                  <a:rPr lang="en-US" dirty="0" smtClean="0"/>
                  <a:t>…</a:t>
                </a:r>
                <a:r>
                  <a:rPr lang="ru-RU" dirty="0" smtClean="0"/>
                  <a:t>, т.е. таким, чтобы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tg</m:t>
                        </m:r>
                      </m:fNam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ru-RU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=0,5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;0,25;0,125,…</m:t>
                        </m:r>
                      </m:e>
                    </m:func>
                  </m:oMath>
                </a14:m>
                <a:r>
                  <a:rPr lang="ru-RU" dirty="0" smtClean="0"/>
                  <a:t> </a:t>
                </a:r>
                <a:endParaRPr lang="ru-RU" dirty="0">
                  <a:solidFill>
                    <a:schemeClr val="tx1"/>
                  </a:solidFill>
                </a:endParaRPr>
              </a:p>
              <a:p>
                <a:pPr fontAlgn="auto"/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Объект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07" y="725954"/>
                <a:ext cx="8576949" cy="726706"/>
              </a:xfrm>
              <a:prstGeom prst="rect">
                <a:avLst/>
              </a:prstGeom>
              <a:blipFill rotWithShape="0">
                <a:blip r:embed="rId6"/>
                <a:stretch>
                  <a:fillRect l="-711" t="-8403" b="-33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922837" y="1497023"/>
                <a:ext cx="139871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tg</m:t>
                          </m:r>
                        </m:fName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ru-RU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837" y="1497023"/>
                <a:ext cx="1398716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Объект 2"/>
          <p:cNvSpPr txBox="1">
            <a:spLocks/>
          </p:cNvSpPr>
          <p:nvPr/>
        </p:nvSpPr>
        <p:spPr>
          <a:xfrm>
            <a:off x="3387525" y="1525364"/>
            <a:ext cx="464395" cy="4306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=&gt;</a:t>
            </a:r>
            <a:endParaRPr lang="ru-RU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Прямоугольник 19"/>
              <p:cNvSpPr/>
              <p:nvPr/>
            </p:nvSpPr>
            <p:spPr>
              <a:xfrm>
                <a:off x="3881162" y="1447328"/>
                <a:ext cx="2421112" cy="461665"/>
              </a:xfrm>
              <a:prstGeom prst="rect">
                <a:avLst/>
              </a:prstGeom>
              <a:ln w="28575">
                <a:solidFill>
                  <a:schemeClr val="accent1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arctg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162" y="1447328"/>
                <a:ext cx="2421112" cy="461665"/>
              </a:xfrm>
              <a:prstGeom prst="rect">
                <a:avLst/>
              </a:prstGeom>
              <a:blipFill rotWithShape="0">
                <a:blip r:embed="rId8"/>
                <a:stretch>
                  <a:fillRect l="-1244" b="-14815"/>
                </a:stretch>
              </a:blipFill>
              <a:ln w="28575"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447925"/>
              </p:ext>
            </p:extLst>
          </p:nvPr>
        </p:nvGraphicFramePr>
        <p:xfrm>
          <a:off x="3240373" y="2264564"/>
          <a:ext cx="2735262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0" name="Equation" r:id="rId9" imgW="1409400" imgH="571320" progId="Equation.DSMT4">
                  <p:embed/>
                </p:oleObj>
              </mc:Choice>
              <mc:Fallback>
                <p:oleObj name="Equation" r:id="rId9" imgW="140940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240373" y="2264564"/>
                        <a:ext cx="2735262" cy="1109662"/>
                      </a:xfrm>
                      <a:prstGeom prst="rect">
                        <a:avLst/>
                      </a:prstGeom>
                      <a:ln w="25400">
                        <a:solidFill>
                          <a:schemeClr val="accent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478219"/>
              </p:ext>
            </p:extLst>
          </p:nvPr>
        </p:nvGraphicFramePr>
        <p:xfrm>
          <a:off x="2454060" y="3713177"/>
          <a:ext cx="19192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1" name="Equation" r:id="rId11" imgW="990360" imgH="266400" progId="Equation.DSMT4">
                  <p:embed/>
                </p:oleObj>
              </mc:Choice>
              <mc:Fallback>
                <p:oleObj name="Equation" r:id="rId11" imgW="9903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454060" y="3713177"/>
                        <a:ext cx="1919287" cy="515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393329"/>
              </p:ext>
            </p:extLst>
          </p:nvPr>
        </p:nvGraphicFramePr>
        <p:xfrm>
          <a:off x="4750264" y="3682355"/>
          <a:ext cx="20431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2" name="Equation" r:id="rId13" imgW="1054080" imgH="241200" progId="Equation.DSMT4">
                  <p:embed/>
                </p:oleObj>
              </mc:Choice>
              <mc:Fallback>
                <p:oleObj name="Equation" r:id="rId13" imgW="1054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750264" y="3682355"/>
                        <a:ext cx="20431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Объект 2"/>
          <p:cNvSpPr txBox="1">
            <a:spLocks/>
          </p:cNvSpPr>
          <p:nvPr/>
        </p:nvSpPr>
        <p:spPr>
          <a:xfrm>
            <a:off x="157084" y="2147278"/>
            <a:ext cx="1071309" cy="40320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Тогда: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627137"/>
              </p:ext>
            </p:extLst>
          </p:nvPr>
        </p:nvGraphicFramePr>
        <p:xfrm>
          <a:off x="377956" y="4522584"/>
          <a:ext cx="4010025" cy="96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193" name="Equation" r:id="rId15" imgW="2070000" imgH="495000" progId="Equation.DSMT4">
                  <p:embed/>
                </p:oleObj>
              </mc:Choice>
              <mc:Fallback>
                <p:oleObj name="Equation" r:id="rId15" imgW="2070000" imgH="495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7956" y="4522584"/>
                        <a:ext cx="4010025" cy="960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Объект 2"/>
          <p:cNvSpPr txBox="1">
            <a:spLocks/>
          </p:cNvSpPr>
          <p:nvPr/>
        </p:nvSpPr>
        <p:spPr>
          <a:xfrm>
            <a:off x="4525124" y="4741608"/>
            <a:ext cx="4536504" cy="110558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smtClean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коэффициент деформации, на который умножается результат; зависит только от числа итераций, поэтому может быть заранее рассчитан. 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2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АЛГОРИТМЫ </a:t>
            </a:r>
            <a:r>
              <a:rPr lang="en-US" sz="2400" dirty="0" smtClean="0">
                <a:solidFill>
                  <a:schemeClr val="tx1"/>
                </a:solidFill>
              </a:rPr>
              <a:t>CORDIC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56</a:t>
            </a:fld>
            <a:endParaRPr lang="ru-RU" dirty="0" smtClean="0"/>
          </a:p>
        </p:txBody>
      </p:sp>
      <p:sp>
        <p:nvSpPr>
          <p:cNvPr id="24" name="Объект 2"/>
          <p:cNvSpPr txBox="1">
            <a:spLocks/>
          </p:cNvSpPr>
          <p:nvPr/>
        </p:nvSpPr>
        <p:spPr>
          <a:xfrm>
            <a:off x="539552" y="1556792"/>
            <a:ext cx="5544616" cy="4104456"/>
          </a:xfrm>
          <a:prstGeom prst="rect">
            <a:avLst/>
          </a:prstGeom>
        </p:spPr>
        <p:txBody>
          <a:bodyPr vert="horz" lIns="0" tIns="45720" rIns="0" bIns="45720" rtlCol="0">
            <a:normAutofit fontScale="6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dirty="0" err="1">
                <a:solidFill>
                  <a:schemeClr val="tx1"/>
                </a:solidFill>
              </a:rPr>
              <a:t>AngTable</a:t>
            </a:r>
            <a:r>
              <a:rPr lang="en-US" dirty="0">
                <a:solidFill>
                  <a:schemeClr val="tx1"/>
                </a:solidFill>
              </a:rPr>
              <a:t> = 45, 26.565, 14.036, 7.125, 3.576, 1.790, 0.895, 0.448 </a:t>
            </a:r>
          </a:p>
          <a:p>
            <a:pPr fontAlgn="auto"/>
            <a:r>
              <a:rPr lang="en-US" dirty="0" err="1">
                <a:solidFill>
                  <a:schemeClr val="tx1"/>
                </a:solidFill>
              </a:rPr>
              <a:t>SumAngle</a:t>
            </a:r>
            <a:r>
              <a:rPr lang="en-US" dirty="0">
                <a:solidFill>
                  <a:schemeClr val="tx1"/>
                </a:solidFill>
              </a:rPr>
              <a:t> = 0 </a:t>
            </a:r>
          </a:p>
          <a:p>
            <a:pPr fontAlgn="auto"/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 = 0 </a:t>
            </a:r>
          </a:p>
          <a:p>
            <a:pPr fontAlgn="auto"/>
            <a:r>
              <a:rPr lang="ru-RU" dirty="0" smtClean="0">
                <a:solidFill>
                  <a:schemeClr val="tx1"/>
                </a:solidFill>
              </a:rPr>
              <a:t>Если </a:t>
            </a:r>
            <a:r>
              <a:rPr lang="en-US" dirty="0" smtClean="0">
                <a:solidFill>
                  <a:schemeClr val="tx1"/>
                </a:solidFill>
              </a:rPr>
              <a:t>Y &gt; 0: </a:t>
            </a:r>
            <a:endParaRPr lang="en-US" dirty="0">
              <a:solidFill>
                <a:schemeClr val="tx1"/>
              </a:solidFill>
            </a:endParaRP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Xnew</a:t>
            </a:r>
            <a:r>
              <a:rPr lang="en-US" dirty="0">
                <a:solidFill>
                  <a:schemeClr val="tx1"/>
                </a:solidFill>
              </a:rPr>
              <a:t> = X + (Y &gt;&gt;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Ynew</a:t>
            </a:r>
            <a:r>
              <a:rPr lang="en-US" dirty="0">
                <a:solidFill>
                  <a:schemeClr val="tx1"/>
                </a:solidFill>
              </a:rPr>
              <a:t> = Y – (X &gt;&gt;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SumAngle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SumAngle</a:t>
            </a:r>
            <a:r>
              <a:rPr lang="en-US" dirty="0">
                <a:solidFill>
                  <a:schemeClr val="tx1"/>
                </a:solidFill>
              </a:rPr>
              <a:t> + </a:t>
            </a:r>
            <a:r>
              <a:rPr lang="en-US" dirty="0" err="1">
                <a:solidFill>
                  <a:schemeClr val="tx1"/>
                </a:solidFill>
              </a:rPr>
              <a:t>AngTable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] </a:t>
            </a: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 + 1 </a:t>
            </a:r>
          </a:p>
          <a:p>
            <a:pPr fontAlgn="auto"/>
            <a:r>
              <a:rPr lang="ru-RU" dirty="0">
                <a:solidFill>
                  <a:schemeClr val="tx1"/>
                </a:solidFill>
              </a:rPr>
              <a:t>Если </a:t>
            </a:r>
            <a:r>
              <a:rPr lang="en-US" dirty="0">
                <a:solidFill>
                  <a:schemeClr val="tx1"/>
                </a:solidFill>
              </a:rPr>
              <a:t>Y </a:t>
            </a:r>
            <a:r>
              <a:rPr lang="en-US" dirty="0" smtClean="0">
                <a:solidFill>
                  <a:schemeClr val="tx1"/>
                </a:solidFill>
              </a:rPr>
              <a:t>&lt; </a:t>
            </a:r>
            <a:r>
              <a:rPr lang="en-US" dirty="0">
                <a:solidFill>
                  <a:schemeClr val="tx1"/>
                </a:solidFill>
              </a:rPr>
              <a:t>0: </a:t>
            </a:r>
          </a:p>
          <a:p>
            <a:pPr fontAlgn="auto"/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Xnew</a:t>
            </a:r>
            <a:r>
              <a:rPr lang="en-US" dirty="0">
                <a:solidFill>
                  <a:schemeClr val="tx1"/>
                </a:solidFill>
              </a:rPr>
              <a:t> = X - (Y &gt;&gt;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Ynew</a:t>
            </a:r>
            <a:r>
              <a:rPr lang="en-US" dirty="0">
                <a:solidFill>
                  <a:schemeClr val="tx1"/>
                </a:solidFill>
              </a:rPr>
              <a:t> = Y + (X &gt;&gt;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) </a:t>
            </a: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SumAngle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SumAngle</a:t>
            </a:r>
            <a:r>
              <a:rPr lang="en-US" dirty="0">
                <a:solidFill>
                  <a:schemeClr val="tx1"/>
                </a:solidFill>
              </a:rPr>
              <a:t> – </a:t>
            </a:r>
            <a:r>
              <a:rPr lang="en-US" dirty="0" err="1">
                <a:solidFill>
                  <a:schemeClr val="tx1"/>
                </a:solidFill>
              </a:rPr>
              <a:t>AngTable</a:t>
            </a:r>
            <a:r>
              <a:rPr lang="en-US" dirty="0">
                <a:solidFill>
                  <a:schemeClr val="tx1"/>
                </a:solidFill>
              </a:rPr>
              <a:t>[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] </a:t>
            </a:r>
          </a:p>
          <a:p>
            <a:pPr fontAlgn="auto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 = </a:t>
            </a:r>
            <a:r>
              <a:rPr lang="en-US" dirty="0" err="1">
                <a:solidFill>
                  <a:schemeClr val="tx1"/>
                </a:solidFill>
              </a:rPr>
              <a:t>LoopNum</a:t>
            </a:r>
            <a:r>
              <a:rPr lang="en-US" dirty="0">
                <a:solidFill>
                  <a:schemeClr val="tx1"/>
                </a:solidFill>
              </a:rPr>
              <a:t> + 1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213832" y="692696"/>
            <a:ext cx="5544616" cy="648072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Пример реализации алгоритма: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9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Построение цифровых приёмных устройств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57</a:t>
            </a:fld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507" y="692696"/>
            <a:ext cx="8576949" cy="4707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u="sng" dirty="0" smtClean="0">
                <a:solidFill>
                  <a:schemeClr val="tx1"/>
                </a:solidFill>
              </a:rPr>
              <a:t>Цифровое </a:t>
            </a:r>
            <a:r>
              <a:rPr lang="ru-RU" u="sng" dirty="0" err="1" smtClean="0">
                <a:solidFill>
                  <a:schemeClr val="tx1"/>
                </a:solidFill>
              </a:rPr>
              <a:t>гетеродинирование</a:t>
            </a:r>
            <a:endParaRPr lang="ru-RU" u="sng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119351" y="1163494"/>
            <a:ext cx="8576949" cy="4707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Назначение: перенос спектра сигнала с одной частоты на другую.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55104" y="1634292"/>
            <a:ext cx="8576949" cy="47079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Применение: в цифровых приемниках прямого преобразования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6331498"/>
              </p:ext>
            </p:extLst>
          </p:nvPr>
        </p:nvGraphicFramePr>
        <p:xfrm>
          <a:off x="2182415" y="2211333"/>
          <a:ext cx="4781550" cy="283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4" name="Visio" r:id="rId3" imgW="4781623" imgH="2838585" progId="Visio.Drawing.15">
                  <p:embed/>
                </p:oleObj>
              </mc:Choice>
              <mc:Fallback>
                <p:oleObj name="Visio" r:id="rId3" imgW="4781623" imgH="2838585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82415" y="2211333"/>
                        <a:ext cx="4781550" cy="2838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936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Цифровое </a:t>
            </a:r>
            <a:r>
              <a:rPr lang="ru-RU" sz="2400" dirty="0" err="1" smtClean="0">
                <a:solidFill>
                  <a:schemeClr val="tx1"/>
                </a:solidFill>
              </a:rPr>
              <a:t>гетеродинирование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58</a:t>
            </a:fld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507" y="692695"/>
            <a:ext cx="8576949" cy="12241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Основан на свойстве преобразования Фурье: переносу спектра сигнала на соответствует умножение на комплексный гармонический сигнал этой частоты 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31712"/>
              </p:ext>
            </p:extLst>
          </p:nvPr>
        </p:nvGraphicFramePr>
        <p:xfrm>
          <a:off x="2849693" y="1658863"/>
          <a:ext cx="30765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8" name="Equation" r:id="rId3" imgW="1587240" imgH="266400" progId="Equation.DSMT4">
                  <p:embed/>
                </p:oleObj>
              </mc:Choice>
              <mc:Fallback>
                <p:oleObj name="Equation" r:id="rId3" imgW="1587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9693" y="1658863"/>
                        <a:ext cx="30765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563442"/>
              </p:ext>
            </p:extLst>
          </p:nvPr>
        </p:nvGraphicFramePr>
        <p:xfrm>
          <a:off x="8316416" y="642779"/>
          <a:ext cx="4175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39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6416" y="642779"/>
                        <a:ext cx="4175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06207"/>
              </p:ext>
            </p:extLst>
          </p:nvPr>
        </p:nvGraphicFramePr>
        <p:xfrm>
          <a:off x="1077516" y="1166272"/>
          <a:ext cx="565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0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7516" y="1166272"/>
                        <a:ext cx="56515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9424230"/>
              </p:ext>
            </p:extLst>
          </p:nvPr>
        </p:nvGraphicFramePr>
        <p:xfrm>
          <a:off x="2039938" y="2301875"/>
          <a:ext cx="5888037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41" name="Visio" r:id="rId9" imgW="3438522" imgH="2124090" progId="Visio.Drawing.15">
                  <p:embed/>
                </p:oleObj>
              </mc:Choice>
              <mc:Fallback>
                <p:oleObj name="Visio" r:id="rId9" imgW="3438522" imgH="21240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9938" y="2301875"/>
                        <a:ext cx="5888037" cy="377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8198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Цифровое </a:t>
            </a:r>
            <a:r>
              <a:rPr lang="ru-RU" sz="2400" dirty="0" err="1" smtClean="0">
                <a:solidFill>
                  <a:schemeClr val="tx1"/>
                </a:solidFill>
              </a:rPr>
              <a:t>гетеродинирование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59</a:t>
            </a:fld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507" y="692695"/>
            <a:ext cx="8576949" cy="12241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Основан на свойстве преобразования Фурье: переносу спектра сигнала на соответствует умножение на комплексный гармонический сигнал этой частоты 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231712"/>
              </p:ext>
            </p:extLst>
          </p:nvPr>
        </p:nvGraphicFramePr>
        <p:xfrm>
          <a:off x="2849693" y="1658863"/>
          <a:ext cx="30765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6" name="Equation" r:id="rId3" imgW="1587240" imgH="266400" progId="Equation.DSMT4">
                  <p:embed/>
                </p:oleObj>
              </mc:Choice>
              <mc:Fallback>
                <p:oleObj name="Equation" r:id="rId3" imgW="158724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9693" y="1658863"/>
                        <a:ext cx="3076575" cy="515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5563442"/>
              </p:ext>
            </p:extLst>
          </p:nvPr>
        </p:nvGraphicFramePr>
        <p:xfrm>
          <a:off x="8316416" y="642779"/>
          <a:ext cx="417512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7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316416" y="642779"/>
                        <a:ext cx="417512" cy="466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9406207"/>
              </p:ext>
            </p:extLst>
          </p:nvPr>
        </p:nvGraphicFramePr>
        <p:xfrm>
          <a:off x="1077516" y="1166272"/>
          <a:ext cx="565150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8" name="Equation" r:id="rId7" imgW="291960" imgH="228600" progId="Equation.DSMT4">
                  <p:embed/>
                </p:oleObj>
              </mc:Choice>
              <mc:Fallback>
                <p:oleObj name="Equation" r:id="rId7" imgW="291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077516" y="1166272"/>
                        <a:ext cx="565150" cy="442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31749"/>
              </p:ext>
            </p:extLst>
          </p:nvPr>
        </p:nvGraphicFramePr>
        <p:xfrm>
          <a:off x="2039938" y="2301875"/>
          <a:ext cx="5888037" cy="377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249" name="Visio" r:id="rId9" imgW="3438522" imgH="2124090" progId="Visio.Drawing.15">
                  <p:embed/>
                </p:oleObj>
              </mc:Choice>
              <mc:Fallback>
                <p:oleObj name="Visio" r:id="rId9" imgW="3438522" imgH="21240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39938" y="2301875"/>
                        <a:ext cx="5888037" cy="37703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864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 БПФ с прореживанием по времени </a:t>
            </a:r>
          </a:p>
        </p:txBody>
      </p:sp>
      <p:sp>
        <p:nvSpPr>
          <p:cNvPr id="8500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692150"/>
            <a:ext cx="8496300" cy="1190625"/>
          </a:xfrm>
        </p:spPr>
        <p:txBody>
          <a:bodyPr>
            <a:normAutofit/>
          </a:bodyPr>
          <a:lstStyle/>
          <a:p>
            <a:pPr marL="342900" indent="-342900" eaLnBrk="1" hangingPunct="1">
              <a:buFontTx/>
              <a:buNone/>
            </a:pPr>
            <a:r>
              <a:rPr lang="ru-RU" sz="1800" smtClean="0"/>
              <a:t>Пусть N – степень 2.</a:t>
            </a:r>
            <a:r>
              <a:rPr lang="en-US" sz="1800" smtClean="0"/>
              <a:t> </a:t>
            </a:r>
          </a:p>
          <a:p>
            <a:pPr marL="342900" indent="-342900" eaLnBrk="1" hangingPunct="1">
              <a:buFontTx/>
              <a:buNone/>
            </a:pPr>
            <a:r>
              <a:rPr lang="ru-RU" sz="1800" smtClean="0"/>
              <a:t>Разобьем {</a:t>
            </a:r>
            <a:r>
              <a:rPr lang="ru-RU" sz="1800" i="1" smtClean="0">
                <a:latin typeface="Times New Roman" pitchFamily="18" charset="0"/>
              </a:rPr>
              <a:t>x(n</a:t>
            </a:r>
            <a:r>
              <a:rPr lang="ru-RU" sz="1800" smtClean="0"/>
              <a:t>)} на</a:t>
            </a:r>
            <a:r>
              <a:rPr lang="en-US" sz="1800" smtClean="0"/>
              <a:t> </a:t>
            </a:r>
            <a:r>
              <a:rPr lang="ru-RU" sz="1800" smtClean="0"/>
              <a:t>{</a:t>
            </a:r>
            <a:r>
              <a:rPr lang="ru-RU" sz="1800" i="1" smtClean="0">
                <a:latin typeface="Times New Roman" pitchFamily="18" charset="0"/>
              </a:rPr>
              <a:t>x1(n)</a:t>
            </a:r>
            <a:r>
              <a:rPr lang="ru-RU" sz="1800" smtClean="0"/>
              <a:t>} – четные отсчеты,</a:t>
            </a:r>
            <a:r>
              <a:rPr lang="en-US" sz="1800" smtClean="0"/>
              <a:t> </a:t>
            </a:r>
            <a:r>
              <a:rPr lang="ru-RU" sz="1800" smtClean="0"/>
              <a:t>{</a:t>
            </a:r>
            <a:r>
              <a:rPr lang="ru-RU" sz="1800" i="1" smtClean="0">
                <a:latin typeface="Times New Roman" pitchFamily="18" charset="0"/>
              </a:rPr>
              <a:t>x2(n)</a:t>
            </a:r>
            <a:r>
              <a:rPr lang="ru-RU" sz="1800" smtClean="0"/>
              <a:t>} – нечетные отсчеты.</a:t>
            </a:r>
            <a:endParaRPr lang="en-US" sz="1800" smtClean="0"/>
          </a:p>
          <a:p>
            <a:pPr marL="342900" indent="-342900" eaLnBrk="1" hangingPunct="1">
              <a:spcBef>
                <a:spcPct val="40000"/>
              </a:spcBef>
              <a:buFontTx/>
              <a:buNone/>
            </a:pPr>
            <a:r>
              <a:rPr lang="en-US" sz="1800" i="1" smtClean="0">
                <a:latin typeface="Times New Roman" pitchFamily="18" charset="0"/>
              </a:rPr>
              <a:t>x1(n) = x(2n), </a:t>
            </a:r>
            <a:r>
              <a:rPr lang="ru-RU" sz="1800" i="1" smtClean="0">
                <a:latin typeface="Times New Roman" pitchFamily="18" charset="0"/>
              </a:rPr>
              <a:t>x2(n) = x(2n+1),</a:t>
            </a:r>
            <a:r>
              <a:rPr lang="ru-RU" sz="1800" smtClean="0"/>
              <a:t>  для</a:t>
            </a:r>
          </a:p>
        </p:txBody>
      </p:sp>
      <p:sp>
        <p:nvSpPr>
          <p:cNvPr id="8499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3EA3B288-7B57-4977-9218-EE913258298B}" type="slidenum">
              <a:rPr lang="ru-RU" smtClean="0"/>
              <a:pPr/>
              <a:t>6</a:t>
            </a:fld>
            <a:endParaRPr lang="ru-RU" dirty="0" smtClean="0"/>
          </a:p>
        </p:txBody>
      </p:sp>
      <p:sp>
        <p:nvSpPr>
          <p:cNvPr id="8500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4994" name="Object 4"/>
          <p:cNvGraphicFramePr>
            <a:graphicFrameLocks noChangeAspect="1"/>
          </p:cNvGraphicFramePr>
          <p:nvPr/>
        </p:nvGraphicFramePr>
        <p:xfrm>
          <a:off x="4000500" y="1312863"/>
          <a:ext cx="1431925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89" name="Equation" r:id="rId3" imgW="927000" imgH="393480" progId="Equation.DSMT4">
                  <p:embed/>
                </p:oleObj>
              </mc:Choice>
              <mc:Fallback>
                <p:oleObj name="Equation" r:id="rId3" imgW="9270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12863"/>
                        <a:ext cx="1431925" cy="6080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3" name="Rectangle 6"/>
          <p:cNvSpPr>
            <a:spLocks noChangeArrowheads="1"/>
          </p:cNvSpPr>
          <p:nvPr/>
        </p:nvSpPr>
        <p:spPr bwMode="auto">
          <a:xfrm>
            <a:off x="0" y="447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4995" name="Object 7"/>
          <p:cNvGraphicFramePr>
            <a:graphicFrameLocks noChangeAspect="1"/>
          </p:cNvGraphicFramePr>
          <p:nvPr/>
        </p:nvGraphicFramePr>
        <p:xfrm>
          <a:off x="900113" y="1922463"/>
          <a:ext cx="684053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0" name="Equation" r:id="rId5" imgW="3746160" imgH="545760" progId="Equation.DSMT4">
                  <p:embed/>
                </p:oleObj>
              </mc:Choice>
              <mc:Fallback>
                <p:oleObj name="Equation" r:id="rId5" imgW="3746160" imgH="54576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922463"/>
                        <a:ext cx="6840537" cy="1001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bject 10"/>
          <p:cNvGraphicFramePr>
            <a:graphicFrameLocks noChangeAspect="1"/>
          </p:cNvGraphicFramePr>
          <p:nvPr/>
        </p:nvGraphicFramePr>
        <p:xfrm>
          <a:off x="1403350" y="3017838"/>
          <a:ext cx="2951163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1" name="Equation" r:id="rId7" imgW="1752480" imgH="469800" progId="Equation.DSMT4">
                  <p:embed/>
                </p:oleObj>
              </mc:Choice>
              <mc:Fallback>
                <p:oleObj name="Equation" r:id="rId7" imgW="1752480" imgH="4698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3017838"/>
                        <a:ext cx="2951163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bject 13"/>
          <p:cNvGraphicFramePr>
            <a:graphicFrameLocks noChangeAspect="1"/>
          </p:cNvGraphicFramePr>
          <p:nvPr/>
        </p:nvGraphicFramePr>
        <p:xfrm>
          <a:off x="4860925" y="2924175"/>
          <a:ext cx="4032250" cy="1189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2" name="Equation" r:id="rId9" imgW="2666880" imgH="787320" progId="Equation.DSMT4">
                  <p:embed/>
                </p:oleObj>
              </mc:Choice>
              <mc:Fallback>
                <p:oleObj name="Equation" r:id="rId9" imgW="2666880" imgH="78732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925" y="2924175"/>
                        <a:ext cx="4032250" cy="1189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4" name="Text Box 16"/>
          <p:cNvSpPr txBox="1">
            <a:spLocks noChangeArrowheads="1"/>
          </p:cNvSpPr>
          <p:nvPr/>
        </p:nvSpPr>
        <p:spPr bwMode="auto">
          <a:xfrm>
            <a:off x="107950" y="3284538"/>
            <a:ext cx="1439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Поскольку</a:t>
            </a:r>
          </a:p>
        </p:txBody>
      </p:sp>
      <p:sp>
        <p:nvSpPr>
          <p:cNvPr id="85005" name="Text Box 17"/>
          <p:cNvSpPr txBox="1">
            <a:spLocks noChangeArrowheads="1"/>
          </p:cNvSpPr>
          <p:nvPr/>
        </p:nvSpPr>
        <p:spPr bwMode="auto">
          <a:xfrm>
            <a:off x="4427538" y="321310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то</a:t>
            </a:r>
          </a:p>
        </p:txBody>
      </p:sp>
      <p:graphicFrame>
        <p:nvGraphicFramePr>
          <p:cNvPr id="84998" name="Object 18"/>
          <p:cNvGraphicFramePr>
            <a:graphicFrameLocks noChangeAspect="1"/>
          </p:cNvGraphicFramePr>
          <p:nvPr/>
        </p:nvGraphicFramePr>
        <p:xfrm>
          <a:off x="1116013" y="4189413"/>
          <a:ext cx="2686050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493" name="Equation" r:id="rId11" imgW="1650960" imgH="241200" progId="Equation.DSMT4">
                  <p:embed/>
                </p:oleObj>
              </mc:Choice>
              <mc:Fallback>
                <p:oleObj name="Equation" r:id="rId11" imgW="1650960" imgH="24120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189413"/>
                        <a:ext cx="2686050" cy="392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006" name="Text Box 24"/>
          <p:cNvSpPr txBox="1">
            <a:spLocks noChangeArrowheads="1"/>
          </p:cNvSpPr>
          <p:nvPr/>
        </p:nvSpPr>
        <p:spPr bwMode="auto">
          <a:xfrm>
            <a:off x="323850" y="4797425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Вычисление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i="1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(k)</a:t>
            </a:r>
            <a:r>
              <a:rPr lang="ru-RU">
                <a:solidFill>
                  <a:schemeClr val="accent2"/>
                </a:solidFill>
              </a:rPr>
              <a:t> и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sz="1600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(k)</a:t>
            </a:r>
            <a:r>
              <a:rPr lang="en-US">
                <a:solidFill>
                  <a:schemeClr val="accent2"/>
                </a:solidFill>
              </a:rPr>
              <a:t> –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2N </a:t>
            </a:r>
            <a:r>
              <a:rPr lang="en-US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/4</a:t>
            </a:r>
            <a:r>
              <a:rPr lang="ru-RU">
                <a:solidFill>
                  <a:schemeClr val="accent2"/>
                </a:solidFill>
              </a:rPr>
              <a:t> </a:t>
            </a:r>
            <a:r>
              <a:rPr lang="en-US">
                <a:solidFill>
                  <a:schemeClr val="accent2"/>
                </a:solidFill>
              </a:rPr>
              <a:t>MAC + </a:t>
            </a:r>
            <a:r>
              <a:rPr lang="ru-RU">
                <a:solidFill>
                  <a:schemeClr val="accent2"/>
                </a:solidFill>
              </a:rPr>
              <a:t>объединение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i="1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(k)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chemeClr val="accent2"/>
                </a:solidFill>
              </a:rPr>
              <a:t>и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en-US" i="1" baseline="-25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(k)</a:t>
            </a:r>
            <a:r>
              <a:rPr lang="en-US">
                <a:solidFill>
                  <a:schemeClr val="accent2"/>
                </a:solidFill>
              </a:rPr>
              <a:t> –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baseline="30000">
                <a:solidFill>
                  <a:schemeClr val="accent2"/>
                </a:solidFill>
              </a:rPr>
              <a:t>  </a:t>
            </a:r>
            <a:r>
              <a:rPr lang="en-US">
                <a:solidFill>
                  <a:schemeClr val="accent2"/>
                </a:solidFill>
              </a:rPr>
              <a:t>MAC</a:t>
            </a:r>
            <a:endParaRPr lang="ru-RU">
              <a:solidFill>
                <a:schemeClr val="accent2"/>
              </a:solidFill>
            </a:endParaRPr>
          </a:p>
        </p:txBody>
      </p:sp>
      <p:sp>
        <p:nvSpPr>
          <p:cNvPr id="85007" name="Text Box 26"/>
          <p:cNvSpPr txBox="1">
            <a:spLocks noChangeArrowheads="1"/>
          </p:cNvSpPr>
          <p:nvPr/>
        </p:nvSpPr>
        <p:spPr bwMode="auto">
          <a:xfrm>
            <a:off x="269875" y="4191000"/>
            <a:ext cx="1206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Тогда</a:t>
            </a:r>
          </a:p>
        </p:txBody>
      </p:sp>
      <p:sp>
        <p:nvSpPr>
          <p:cNvPr id="85008" name="Text Box 27"/>
          <p:cNvSpPr txBox="1">
            <a:spLocks noChangeArrowheads="1"/>
          </p:cNvSpPr>
          <p:nvPr/>
        </p:nvSpPr>
        <p:spPr bwMode="auto">
          <a:xfrm>
            <a:off x="323850" y="5373688"/>
            <a:ext cx="8280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>
                <a:solidFill>
                  <a:schemeClr val="accent2"/>
                </a:solidFill>
              </a:rPr>
              <a:t>Всего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N </a:t>
            </a:r>
            <a:r>
              <a:rPr lang="en-US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2+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N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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N </a:t>
            </a:r>
            <a:r>
              <a:rPr lang="en-US" i="1" baseline="30000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/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2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ru-RU">
                <a:solidFill>
                  <a:schemeClr val="accent2"/>
                </a:solidFill>
              </a:rPr>
              <a:t>при больших </a:t>
            </a:r>
            <a:r>
              <a:rPr lang="en-US" i="1">
                <a:solidFill>
                  <a:schemeClr val="accent2"/>
                </a:solidFill>
                <a:latin typeface="Times New Roman" pitchFamily="18" charset="0"/>
              </a:rPr>
              <a:t>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Цифровое </a:t>
            </a:r>
            <a:r>
              <a:rPr lang="ru-RU" sz="2400" dirty="0" err="1" smtClean="0">
                <a:solidFill>
                  <a:schemeClr val="tx1"/>
                </a:solidFill>
              </a:rPr>
              <a:t>гетеродинирование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60</a:t>
            </a:fld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9507" y="692695"/>
            <a:ext cx="8576949" cy="4320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Пример </a:t>
            </a:r>
            <a:r>
              <a:rPr lang="ru-RU" dirty="0" err="1" smtClean="0">
                <a:solidFill>
                  <a:schemeClr val="tx1"/>
                </a:solidFill>
              </a:rPr>
              <a:t>гетеродинирования</a:t>
            </a:r>
            <a:r>
              <a:rPr lang="ru-RU" dirty="0" smtClean="0">
                <a:solidFill>
                  <a:schemeClr val="tx1"/>
                </a:solidFill>
              </a:rPr>
              <a:t> действительного сигнала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1336774"/>
              </p:ext>
            </p:extLst>
          </p:nvPr>
        </p:nvGraphicFramePr>
        <p:xfrm>
          <a:off x="971600" y="1185858"/>
          <a:ext cx="7200800" cy="4728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121" name="Visio" r:id="rId3" imgW="5962644" imgH="3829140" progId="Visio.Drawing.15">
                  <p:embed/>
                </p:oleObj>
              </mc:Choice>
              <mc:Fallback>
                <p:oleObj name="Visio" r:id="rId3" imgW="5962644" imgH="38291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600" y="1185858"/>
                        <a:ext cx="7200800" cy="47281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063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Цифровое </a:t>
            </a:r>
            <a:r>
              <a:rPr lang="ru-RU" sz="2400" dirty="0" err="1" smtClean="0">
                <a:solidFill>
                  <a:schemeClr val="tx1"/>
                </a:solidFill>
              </a:rPr>
              <a:t>гетеродинирование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61</a:t>
            </a:fld>
            <a:endParaRPr lang="ru-RU" dirty="0" smtClean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9507" y="692695"/>
            <a:ext cx="8576949" cy="4320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Пример </a:t>
            </a:r>
            <a:r>
              <a:rPr lang="ru-RU" dirty="0" err="1" smtClean="0">
                <a:solidFill>
                  <a:schemeClr val="tx1"/>
                </a:solidFill>
              </a:rPr>
              <a:t>гетеродинирования</a:t>
            </a:r>
            <a:r>
              <a:rPr lang="ru-RU" dirty="0" smtClean="0">
                <a:solidFill>
                  <a:schemeClr val="tx1"/>
                </a:solidFill>
              </a:rPr>
              <a:t> действительного сигнала (</a:t>
            </a:r>
            <a:r>
              <a:rPr lang="en-US" dirty="0" smtClean="0">
                <a:solidFill>
                  <a:schemeClr val="tx1"/>
                </a:solidFill>
              </a:rPr>
              <a:t>II</a:t>
            </a:r>
            <a:r>
              <a:rPr lang="ru-RU" dirty="0" smtClean="0">
                <a:solidFill>
                  <a:schemeClr val="tx1"/>
                </a:solidFill>
              </a:rPr>
              <a:t> зона Найквиста)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619979"/>
              </p:ext>
            </p:extLst>
          </p:nvPr>
        </p:nvGraphicFramePr>
        <p:xfrm>
          <a:off x="971550" y="1185863"/>
          <a:ext cx="7200900" cy="472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45" name="Visio" r:id="rId3" imgW="5962644" imgH="3829140" progId="Visio.Drawing.15">
                  <p:embed/>
                </p:oleObj>
              </mc:Choice>
              <mc:Fallback>
                <p:oleObj name="Visio" r:id="rId3" imgW="5962644" imgH="382914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1185863"/>
                        <a:ext cx="7200900" cy="4727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851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Цифровое </a:t>
            </a:r>
            <a:r>
              <a:rPr lang="ru-RU" sz="2400" dirty="0" err="1" smtClean="0">
                <a:solidFill>
                  <a:schemeClr val="tx1"/>
                </a:solidFill>
              </a:rPr>
              <a:t>гетеродинирование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62</a:t>
            </a:fld>
            <a:endParaRPr lang="ru-RU" dirty="0" smtClean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99507" y="692695"/>
            <a:ext cx="8576949" cy="122413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chemeClr val="tx1"/>
                </a:solidFill>
              </a:rPr>
              <a:t>Для подавления нежелательной зеркальной составляющей в спектре сигнала используют фильтр нижних частот</a:t>
            </a:r>
            <a:endParaRPr lang="ru-RU" dirty="0">
              <a:solidFill>
                <a:schemeClr val="tx1"/>
              </a:solidFill>
            </a:endParaRPr>
          </a:p>
          <a:p>
            <a:pPr fontAlgn="auto"/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416781"/>
              </p:ext>
            </p:extLst>
          </p:nvPr>
        </p:nvGraphicFramePr>
        <p:xfrm>
          <a:off x="1031875" y="1774825"/>
          <a:ext cx="7550150" cy="376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8" name="Visio" r:id="rId3" imgW="4410190" imgH="2124090" progId="Visio.Drawing.15">
                  <p:embed/>
                </p:oleObj>
              </mc:Choice>
              <mc:Fallback>
                <p:oleObj name="Visio" r:id="rId3" imgW="4410190" imgH="21240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1875" y="1774825"/>
                        <a:ext cx="7550150" cy="376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292429"/>
              </p:ext>
            </p:extLst>
          </p:nvPr>
        </p:nvGraphicFramePr>
        <p:xfrm>
          <a:off x="179388" y="2768600"/>
          <a:ext cx="9906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89" name="Equation" r:id="rId5" imgW="545760" imgH="406080" progId="Equation.DSMT4">
                  <p:embed/>
                </p:oleObj>
              </mc:Choice>
              <mc:Fallback>
                <p:oleObj name="Equation" r:id="rId5" imgW="54576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9388" y="2768600"/>
                        <a:ext cx="990600" cy="736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437644"/>
              </p:ext>
            </p:extLst>
          </p:nvPr>
        </p:nvGraphicFramePr>
        <p:xfrm>
          <a:off x="660400" y="3867150"/>
          <a:ext cx="1655763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0" name="Equation" r:id="rId7" imgW="1041120" imgH="406080" progId="Equation.DSMT4">
                  <p:embed/>
                </p:oleObj>
              </mc:Choice>
              <mc:Fallback>
                <p:oleObj name="Equation" r:id="rId7" imgW="104112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60400" y="3867150"/>
                        <a:ext cx="1655763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438995"/>
              </p:ext>
            </p:extLst>
          </p:nvPr>
        </p:nvGraphicFramePr>
        <p:xfrm>
          <a:off x="3059832" y="3899831"/>
          <a:ext cx="169545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1" name="Equation" r:id="rId9" imgW="1066680" imgH="406080" progId="Equation.DSMT4">
                  <p:embed/>
                </p:oleObj>
              </mc:Choice>
              <mc:Fallback>
                <p:oleObj name="Equation" r:id="rId9" imgW="106668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59832" y="3899831"/>
                        <a:ext cx="169545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527019"/>
              </p:ext>
            </p:extLst>
          </p:nvPr>
        </p:nvGraphicFramePr>
        <p:xfrm>
          <a:off x="2952378" y="2060846"/>
          <a:ext cx="1541909" cy="4403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2" name="Equation" r:id="rId11" imgW="977760" imgH="279360" progId="Equation.DSMT4">
                  <p:embed/>
                </p:oleObj>
              </mc:Choice>
              <mc:Fallback>
                <p:oleObj name="Equation" r:id="rId11" imgW="977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952378" y="2060846"/>
                        <a:ext cx="1541909" cy="4403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8531578"/>
              </p:ext>
            </p:extLst>
          </p:nvPr>
        </p:nvGraphicFramePr>
        <p:xfrm>
          <a:off x="3059832" y="3305933"/>
          <a:ext cx="1453780" cy="41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3" name="Equation" r:id="rId13" imgW="977760" imgH="279360" progId="Equation.DSMT4">
                  <p:embed/>
                </p:oleObj>
              </mc:Choice>
              <mc:Fallback>
                <p:oleObj name="Equation" r:id="rId13" imgW="97776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59832" y="3305933"/>
                        <a:ext cx="1453780" cy="4151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0810334"/>
              </p:ext>
            </p:extLst>
          </p:nvPr>
        </p:nvGraphicFramePr>
        <p:xfrm>
          <a:off x="5630863" y="1916832"/>
          <a:ext cx="1317401" cy="6224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4" name="Equation" r:id="rId15" imgW="914400" imgH="431640" progId="Equation.DSMT4">
                  <p:embed/>
                </p:oleObj>
              </mc:Choice>
              <mc:Fallback>
                <p:oleObj name="Equation" r:id="rId15" imgW="9144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630863" y="1916832"/>
                        <a:ext cx="1317401" cy="6224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850835"/>
              </p:ext>
            </p:extLst>
          </p:nvPr>
        </p:nvGraphicFramePr>
        <p:xfrm>
          <a:off x="5670550" y="3219450"/>
          <a:ext cx="1277714" cy="611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5" name="Equation" r:id="rId17" imgW="901440" imgH="431640" progId="Equation.DSMT4">
                  <p:embed/>
                </p:oleObj>
              </mc:Choice>
              <mc:Fallback>
                <p:oleObj name="Equation" r:id="rId17" imgW="90144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670550" y="3219450"/>
                        <a:ext cx="1277714" cy="611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77526"/>
              </p:ext>
            </p:extLst>
          </p:nvPr>
        </p:nvGraphicFramePr>
        <p:xfrm>
          <a:off x="7676890" y="1899874"/>
          <a:ext cx="14811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6" name="Equation" r:id="rId19" imgW="1028520" imgH="431640" progId="Equation.DSMT4">
                  <p:embed/>
                </p:oleObj>
              </mc:Choice>
              <mc:Fallback>
                <p:oleObj name="Equation" r:id="rId19" imgW="1028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676890" y="1899874"/>
                        <a:ext cx="14811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4787264"/>
              </p:ext>
            </p:extLst>
          </p:nvPr>
        </p:nvGraphicFramePr>
        <p:xfrm>
          <a:off x="7690375" y="3185266"/>
          <a:ext cx="14811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97" name="Equation" r:id="rId21" imgW="1028520" imgH="431640" progId="Equation.DSMT4">
                  <p:embed/>
                </p:oleObj>
              </mc:Choice>
              <mc:Fallback>
                <p:oleObj name="Equation" r:id="rId21" imgW="102852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7690375" y="3185266"/>
                        <a:ext cx="1481137" cy="622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0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533400" indent="-533400">
              <a:lnSpc>
                <a:spcPct val="80000"/>
              </a:lnSpc>
            </a:pPr>
            <a:r>
              <a:rPr lang="ru-RU" sz="2400" dirty="0" smtClean="0">
                <a:solidFill>
                  <a:schemeClr val="tx1"/>
                </a:solidFill>
              </a:rPr>
              <a:t>Цифровое </a:t>
            </a:r>
            <a:r>
              <a:rPr lang="ru-RU" sz="2400" dirty="0" err="1" smtClean="0">
                <a:solidFill>
                  <a:schemeClr val="tx1"/>
                </a:solidFill>
              </a:rPr>
              <a:t>гетеродинирование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0547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Анализ и и снтез цифровых устройств.  Слайд  </a:t>
            </a:r>
            <a:fld id="{440B92A7-4DC0-4880-9940-D4D208F2DB48}" type="slidenum">
              <a:rPr lang="ru-RU" smtClean="0"/>
              <a:pPr/>
              <a:t>63</a:t>
            </a:fld>
            <a:endParaRPr lang="ru-RU" dirty="0" smtClean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299565"/>
              </p:ext>
            </p:extLst>
          </p:nvPr>
        </p:nvGraphicFramePr>
        <p:xfrm>
          <a:off x="987425" y="687388"/>
          <a:ext cx="7205663" cy="561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94" name="Visio" r:id="rId3" imgW="5962644" imgH="4991220" progId="Visio.Drawing.15">
                  <p:embed/>
                </p:oleObj>
              </mc:Choice>
              <mc:Fallback>
                <p:oleObj name="Visio" r:id="rId3" imgW="5962644" imgH="499122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87425" y="687388"/>
                        <a:ext cx="7205663" cy="561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692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Прямой цифровой синтез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149" y="1664804"/>
            <a:ext cx="8856983" cy="169218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dirty="0" smtClean="0"/>
              <a:t>Методы синтеза частоты: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прямой цифровой синтез (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irect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igital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ynthesis - DDS)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косвенный (на основе ФАПЧ)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ru-RU" dirty="0" smtClean="0"/>
              <a:t>гибридный (комбинация ФАПЧ и </a:t>
            </a:r>
            <a:r>
              <a:rPr lang="en-US" dirty="0" smtClean="0"/>
              <a:t>DDS)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64</a:t>
            </a:fld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3" y="3465003"/>
            <a:ext cx="8856983" cy="277230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Основные характеристики синтезаторов частоты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ru-RU" dirty="0" smtClean="0"/>
              <a:t>диапазон перестройки (полоса частот выходного сигнала)</a:t>
            </a:r>
            <a:endParaRPr lang="en-US" dirty="0" smtClean="0"/>
          </a:p>
          <a:p>
            <a:pPr fontAlgn="auto">
              <a:buFont typeface="Wingdings" panose="05000000000000000000" pitchFamily="2" charset="2"/>
              <a:buChar char="§"/>
            </a:pPr>
            <a:r>
              <a:rPr lang="ru-RU" dirty="0" smtClean="0"/>
              <a:t>скорость перестройки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ru-RU" dirty="0" smtClean="0"/>
              <a:t>разрешение по частоте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ru-RU" dirty="0" smtClean="0"/>
              <a:t>уровень паразитных спектральных составляющих (чистота спектра сигнала)</a:t>
            </a:r>
          </a:p>
          <a:p>
            <a:pPr fontAlgn="auto">
              <a:buFont typeface="Wingdings" panose="05000000000000000000" pitchFamily="2" charset="2"/>
              <a:buChar char="§"/>
            </a:pPr>
            <a:r>
              <a:rPr lang="ru-RU" dirty="0" smtClean="0"/>
              <a:t>неразрывность фаз выходного сигнала при перестройке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81081" y="656693"/>
            <a:ext cx="8856983" cy="10081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В качестве гетеродинов используются синтезаторы частоты (перестраиваемые генераторы), формирующие заданную частоту (набор частот) при фиксированной тактовой частоте.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769493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Прямой цифровой синтез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1"/>
            <a:ext cx="8856983" cy="432047"/>
          </a:xfrm>
        </p:spPr>
        <p:txBody>
          <a:bodyPr/>
          <a:lstStyle/>
          <a:p>
            <a:r>
              <a:rPr lang="ru-RU" dirty="0" smtClean="0"/>
              <a:t>Синтезатор частоты на основе ФАПЧ (</a:t>
            </a: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hase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ocked </a:t>
            </a:r>
            <a:r>
              <a:rPr lang="en-US" dirty="0" smtClean="0">
                <a:solidFill>
                  <a:srgbClr val="FF0000"/>
                </a:solidFill>
              </a:rPr>
              <a:t>L</a:t>
            </a:r>
            <a:r>
              <a:rPr lang="en-US" dirty="0" smtClean="0"/>
              <a:t>oop - PLL)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65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168" y="2015605"/>
            <a:ext cx="5636026" cy="1763910"/>
          </a:xfrm>
          <a:prstGeom prst="rect">
            <a:avLst/>
          </a:prstGeom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3" y="980728"/>
            <a:ext cx="8856983" cy="79208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Основной принцип: сравнение частоты (и фазы) выходного и опорного сигналов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948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Прямой цифровой синтез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66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470701"/>
              </p:ext>
            </p:extLst>
          </p:nvPr>
        </p:nvGraphicFramePr>
        <p:xfrm>
          <a:off x="1600200" y="1700808"/>
          <a:ext cx="5951538" cy="271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213" name="Visio" r:id="rId3" imgW="4848346" imgH="2400300" progId="Visio.Drawing.15">
                  <p:embed/>
                </p:oleObj>
              </mc:Choice>
              <mc:Fallback>
                <p:oleObj name="Visio" r:id="rId3" imgW="4848346" imgH="24003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00200" y="1700808"/>
                        <a:ext cx="5951538" cy="2711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4197" y="1863001"/>
            <a:ext cx="1067483" cy="6840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dirty="0" smtClean="0"/>
              <a:t>код частоты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55576" y="3303161"/>
            <a:ext cx="1067483" cy="3600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знак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44147" y="4023241"/>
            <a:ext cx="1067483" cy="511579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тактовый сигнал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7551738" y="2291287"/>
            <a:ext cx="1124718" cy="65183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выходной сигнал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1081" y="656693"/>
            <a:ext cx="8856983" cy="10081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Схема генератора прямого синтеза на основе накапливающего сумматора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830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Прямой цифровой синтез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67</a:t>
            </a:fld>
            <a:endParaRPr lang="ru-RU" dirty="0"/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7862593"/>
              </p:ext>
            </p:extLst>
          </p:nvPr>
        </p:nvGraphicFramePr>
        <p:xfrm>
          <a:off x="189751" y="1664804"/>
          <a:ext cx="8545513" cy="32770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61" name="Visio" r:id="rId3" imgW="6067456" imgH="2400300" progId="Visio.Drawing.15">
                  <p:embed/>
                </p:oleObj>
              </mc:Choice>
              <mc:Fallback>
                <p:oleObj name="Visio" r:id="rId3" imgW="6067456" imgH="24003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9751" y="1664804"/>
                        <a:ext cx="8545513" cy="32770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-207972" y="1931798"/>
            <a:ext cx="1715555" cy="684076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</a:pPr>
            <a:r>
              <a:rPr lang="ru-RU" dirty="0"/>
              <a:t>а</a:t>
            </a:r>
            <a:r>
              <a:rPr lang="ru-RU" dirty="0" smtClean="0"/>
              <a:t>ккумулятор частоты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-219824" y="4149080"/>
            <a:ext cx="1534988" cy="710272"/>
          </a:xfrm>
          <a:prstGeom prst="rect">
            <a:avLst/>
          </a:prstGeom>
        </p:spPr>
        <p:txBody>
          <a:bodyPr vert="horz" lIns="0" tIns="45720" rIns="0" bIns="45720" rtlCol="0">
            <a:normAutofit fontScale="77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Шаг приращения частоты</a:t>
            </a: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8008269" y="2350527"/>
            <a:ext cx="1124718" cy="651834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выходной сигнал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1081" y="763057"/>
            <a:ext cx="8856983" cy="57771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Пример упрощённой схемы</a:t>
            </a:r>
            <a:r>
              <a:rPr lang="en-US" dirty="0" smtClean="0"/>
              <a:t> </a:t>
            </a:r>
            <a:r>
              <a:rPr lang="ru-RU" dirty="0" smtClean="0"/>
              <a:t>формирователя аналогового сигнала </a:t>
            </a:r>
            <a:r>
              <a:rPr lang="en-US" dirty="0" smtClean="0"/>
              <a:t>DDS</a:t>
            </a:r>
            <a:endParaRPr lang="ru-RU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183824" y="4228316"/>
            <a:ext cx="1512168" cy="56883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Код начальной частоты</a:t>
            </a:r>
          </a:p>
        </p:txBody>
      </p:sp>
      <p:sp>
        <p:nvSpPr>
          <p:cNvPr id="15" name="Объект 2"/>
          <p:cNvSpPr txBox="1">
            <a:spLocks/>
          </p:cNvSpPr>
          <p:nvPr/>
        </p:nvSpPr>
        <p:spPr>
          <a:xfrm>
            <a:off x="3154481" y="4228316"/>
            <a:ext cx="1512168" cy="568836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Код начальной фазы</a:t>
            </a:r>
          </a:p>
        </p:txBody>
      </p:sp>
      <p:sp>
        <p:nvSpPr>
          <p:cNvPr id="16" name="Объект 2"/>
          <p:cNvSpPr txBox="1">
            <a:spLocks/>
          </p:cNvSpPr>
          <p:nvPr/>
        </p:nvSpPr>
        <p:spPr>
          <a:xfrm>
            <a:off x="1920416" y="1931798"/>
            <a:ext cx="1715555" cy="684076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аккумулятор фазы</a:t>
            </a: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5216272" y="4264208"/>
            <a:ext cx="1512168" cy="568836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100000"/>
              </a:lnSpc>
            </a:pPr>
            <a:r>
              <a:rPr lang="ru-RU" dirty="0" smtClean="0"/>
              <a:t>Код амплитуды</a:t>
            </a:r>
          </a:p>
        </p:txBody>
      </p:sp>
    </p:spTree>
    <p:extLst>
      <p:ext uri="{BB962C8B-B14F-4D97-AF65-F5344CB8AC3E}">
        <p14:creationId xmlns:p14="http://schemas.microsoft.com/office/powerpoint/2010/main" val="35869460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Прямой цифровой синтез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68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1081" y="763057"/>
            <a:ext cx="8856983" cy="79208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Пример упрощённой схемы</a:t>
            </a:r>
            <a:r>
              <a:rPr lang="en-US" dirty="0" smtClean="0"/>
              <a:t> </a:t>
            </a:r>
            <a:r>
              <a:rPr lang="ru-RU" dirty="0" smtClean="0"/>
              <a:t>формирователя зондирующего сигнала РЛС методом прямого синтеза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" y="1635596"/>
            <a:ext cx="9111026" cy="4313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6577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CIC-</a:t>
            </a:r>
            <a:r>
              <a:rPr lang="ru-RU" sz="3200" dirty="0" smtClean="0"/>
              <a:t>фильтры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69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81081" y="763057"/>
            <a:ext cx="8856983" cy="79373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>
                <a:solidFill>
                  <a:srgbClr val="FF0000"/>
                </a:solidFill>
              </a:rPr>
              <a:t>С</a:t>
            </a:r>
            <a:r>
              <a:rPr lang="en-US" dirty="0" err="1" smtClean="0"/>
              <a:t>ascaded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</a:t>
            </a:r>
            <a:r>
              <a:rPr lang="en-US" dirty="0" smtClean="0"/>
              <a:t>ntegral-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/>
              <a:t>omb filters - </a:t>
            </a:r>
            <a:r>
              <a:rPr lang="ru-RU" dirty="0"/>
              <a:t> </a:t>
            </a:r>
            <a:r>
              <a:rPr lang="ru-RU" dirty="0" smtClean="0"/>
              <a:t>каскадные интегрально-гребенчатые фильтры, фильтры </a:t>
            </a:r>
            <a:r>
              <a:rPr lang="ru-RU" dirty="0" err="1" smtClean="0"/>
              <a:t>Хогенауэра</a:t>
            </a:r>
            <a:r>
              <a:rPr lang="ru-RU" dirty="0" smtClean="0"/>
              <a:t> (</a:t>
            </a:r>
            <a:r>
              <a:rPr lang="en-US" dirty="0" err="1" smtClean="0"/>
              <a:t>Hogenauer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144698" y="1460816"/>
            <a:ext cx="8856983" cy="257373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наиболее часто применяются во многоскоростных системах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не требуют операций умножения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АЧХ соответствует фильтрам нижних частот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легко перестраиваются при изменении коэффициента децимации (интерполяции)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используют целочисленную арифметику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>
          <a:xfrm>
            <a:off x="144697" y="4526021"/>
            <a:ext cx="8856983" cy="1711291"/>
          </a:xfrm>
          <a:prstGeom prst="rect">
            <a:avLst/>
          </a:prstGeom>
        </p:spPr>
        <p:txBody>
          <a:bodyPr vert="horz" lIns="0" tIns="45720" rIns="0" bIns="45720" rtlCol="0">
            <a:normAutofit fontScale="925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ru-RU" dirty="0" smtClean="0"/>
              <a:t>1. </a:t>
            </a:r>
            <a:r>
              <a:rPr lang="en-US" dirty="0" smtClean="0"/>
              <a:t>E</a:t>
            </a:r>
            <a:r>
              <a:rPr lang="en-US" dirty="0"/>
              <a:t>. B. </a:t>
            </a:r>
            <a:r>
              <a:rPr lang="en-US" dirty="0" err="1"/>
              <a:t>Hogenauer</a:t>
            </a:r>
            <a:r>
              <a:rPr lang="en-US" dirty="0"/>
              <a:t>. An economical class of digital filters for decimation and interpolation. IEEE Transactions on Acoustics, Speech and Signal Processing, </a:t>
            </a:r>
            <a:r>
              <a:rPr lang="en-US" dirty="0" smtClean="0"/>
              <a:t>ASSP-29(2</a:t>
            </a:r>
            <a:r>
              <a:rPr lang="en-US" dirty="0"/>
              <a:t>):155–162, </a:t>
            </a:r>
            <a:r>
              <a:rPr lang="en-US" dirty="0" smtClean="0"/>
              <a:t>1981</a:t>
            </a:r>
            <a:endParaRPr lang="ru-RU" dirty="0"/>
          </a:p>
          <a:p>
            <a:pPr fontAlgn="auto"/>
            <a:r>
              <a:rPr lang="ru-RU" dirty="0" smtClean="0"/>
              <a:t>2. </a:t>
            </a:r>
            <a:r>
              <a:rPr lang="ru-RU" dirty="0"/>
              <a:t>Использование CIC фильтров в задачах децимации и интерполяции </a:t>
            </a:r>
            <a:r>
              <a:rPr lang="ru-RU" dirty="0" smtClean="0"/>
              <a:t>сигналов </a:t>
            </a:r>
            <a:r>
              <a:rPr lang="en-US" dirty="0" smtClean="0"/>
              <a:t>[</a:t>
            </a:r>
            <a:r>
              <a:rPr lang="ru-RU" dirty="0" smtClean="0"/>
              <a:t>Электронный ресурс</a:t>
            </a:r>
            <a:r>
              <a:rPr lang="en-US" dirty="0" smtClean="0"/>
              <a:t>]</a:t>
            </a:r>
            <a:r>
              <a:rPr lang="ru-RU" dirty="0" smtClean="0"/>
              <a:t> </a:t>
            </a:r>
            <a:r>
              <a:rPr lang="en-US" dirty="0" smtClean="0"/>
              <a:t>// DSPlib.ru URL: </a:t>
            </a:r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www.dsplib.ru/content/cicid/cicid.html</a:t>
            </a:r>
            <a:r>
              <a:rPr lang="en-US" dirty="0" smtClean="0"/>
              <a:t> (</a:t>
            </a:r>
            <a:r>
              <a:rPr lang="ru-RU" dirty="0" smtClean="0"/>
              <a:t>Дата обращения: 19.10.2014)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10444" y="4005064"/>
            <a:ext cx="8933556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accent2"/>
                </a:solidFill>
              </a:rPr>
              <a:t>Главный недостаток: плохие частотно-избирательные свойства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7282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smtClean="0"/>
              <a:t>Алгоритм БПФ с прореживанием по времени</a:t>
            </a:r>
          </a:p>
        </p:txBody>
      </p:sp>
      <p:sp>
        <p:nvSpPr>
          <p:cNvPr id="86024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765175"/>
            <a:ext cx="8804275" cy="503238"/>
          </a:xfrm>
        </p:spPr>
        <p:txBody>
          <a:bodyPr>
            <a:normAutofit/>
          </a:bodyPr>
          <a:lstStyle/>
          <a:p>
            <a:pPr marL="342900" indent="-342900" eaLnBrk="1" hangingPunct="1">
              <a:buFontTx/>
              <a:buNone/>
            </a:pPr>
            <a:r>
              <a:rPr lang="ru-RU" sz="1800" smtClean="0"/>
              <a:t>Доопределение X(k) для k</a:t>
            </a:r>
            <a:r>
              <a:rPr lang="ru-RU" sz="1800" smtClean="0">
                <a:sym typeface="Symbol" pitchFamily="18" charset="2"/>
              </a:rPr>
              <a:t></a:t>
            </a:r>
            <a:r>
              <a:rPr lang="ru-RU" sz="1800" smtClean="0"/>
              <a:t>N/2 на основании периодичности N/2 точечных ДПФ: </a:t>
            </a:r>
          </a:p>
        </p:txBody>
      </p:sp>
      <p:sp>
        <p:nvSpPr>
          <p:cNvPr id="86022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85C40A9D-DD93-4892-9B7B-F70BE6DDEE99}" type="slidenum">
              <a:rPr lang="ru-RU" smtClean="0"/>
              <a:pPr/>
              <a:t>7</a:t>
            </a:fld>
            <a:endParaRPr lang="ru-RU" dirty="0" smtClean="0"/>
          </a:p>
        </p:txBody>
      </p:sp>
      <p:sp>
        <p:nvSpPr>
          <p:cNvPr id="8602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6018" name="Object 4"/>
          <p:cNvGraphicFramePr>
            <a:graphicFrameLocks noChangeAspect="1"/>
          </p:cNvGraphicFramePr>
          <p:nvPr/>
        </p:nvGraphicFramePr>
        <p:xfrm>
          <a:off x="735013" y="1079500"/>
          <a:ext cx="5349875" cy="134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4" name="Equation" r:id="rId3" imgW="3340080" imgH="838080" progId="Equation.DSMT4">
                  <p:embed/>
                </p:oleObj>
              </mc:Choice>
              <mc:Fallback>
                <p:oleObj name="Equation" r:id="rId3" imgW="334008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079500"/>
                        <a:ext cx="5349875" cy="1341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6" name="Rectangle 7"/>
          <p:cNvSpPr>
            <a:spLocks noChangeArrowheads="1"/>
          </p:cNvSpPr>
          <p:nvPr/>
        </p:nvSpPr>
        <p:spPr bwMode="auto">
          <a:xfrm>
            <a:off x="1527175" y="2773363"/>
            <a:ext cx="4176713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- период 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X(k)</a:t>
            </a:r>
            <a:r>
              <a:rPr lang="ru-RU">
                <a:solidFill>
                  <a:schemeClr val="accent2"/>
                </a:solidFill>
              </a:rPr>
              <a:t> не равен периоду 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ru-RU" i="1" baseline="-25000">
                <a:solidFill>
                  <a:schemeClr val="accent2"/>
                </a:solidFill>
                <a:latin typeface="Times New Roman" pitchFamily="18" charset="0"/>
              </a:rPr>
              <a:t>1</a:t>
            </a:r>
            <a:r>
              <a:rPr lang="ru-RU" i="1">
                <a:solidFill>
                  <a:schemeClr val="accent2"/>
                </a:solidFill>
                <a:latin typeface="Times New Roman" pitchFamily="18" charset="0"/>
              </a:rPr>
              <a:t>(k)</a:t>
            </a:r>
            <a:r>
              <a:rPr lang="ru-RU">
                <a:solidFill>
                  <a:schemeClr val="accent2"/>
                </a:solidFill>
              </a:rPr>
              <a:t>.</a:t>
            </a:r>
          </a:p>
        </p:txBody>
      </p:sp>
      <p:graphicFrame>
        <p:nvGraphicFramePr>
          <p:cNvPr id="86019" name="Object 8"/>
          <p:cNvGraphicFramePr>
            <a:graphicFrameLocks noChangeAspect="1"/>
          </p:cNvGraphicFramePr>
          <p:nvPr/>
        </p:nvGraphicFramePr>
        <p:xfrm>
          <a:off x="1173163" y="2798763"/>
          <a:ext cx="354012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5" name="Equation" r:id="rId5" imgW="241200" imgH="241200" progId="Equation.DSMT4">
                  <p:embed/>
                </p:oleObj>
              </mc:Choice>
              <mc:Fallback>
                <p:oleObj name="Equation" r:id="rId5" imgW="241200" imgH="241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3163" y="2798763"/>
                        <a:ext cx="354012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7" name="Rectangle 11"/>
          <p:cNvSpPr>
            <a:spLocks noChangeArrowheads="1"/>
          </p:cNvSpPr>
          <p:nvPr/>
        </p:nvSpPr>
        <p:spPr bwMode="auto">
          <a:xfrm>
            <a:off x="398463" y="2765425"/>
            <a:ext cx="100330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Из-за</a:t>
            </a:r>
          </a:p>
        </p:txBody>
      </p:sp>
      <p:sp>
        <p:nvSpPr>
          <p:cNvPr id="86028" name="Rectangle 13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6020" name="Object 12"/>
          <p:cNvGraphicFramePr>
            <a:graphicFrameLocks noChangeAspect="1"/>
          </p:cNvGraphicFramePr>
          <p:nvPr/>
        </p:nvGraphicFramePr>
        <p:xfrm>
          <a:off x="955675" y="3449638"/>
          <a:ext cx="1406525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6" name="Equation" r:id="rId7" imgW="825480" imgH="342720" progId="Equation.DSMT4">
                  <p:embed/>
                </p:oleObj>
              </mc:Choice>
              <mc:Fallback>
                <p:oleObj name="Equation" r:id="rId7" imgW="825480" imgH="34272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675" y="3449638"/>
                        <a:ext cx="1406525" cy="582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29" name="Rectangle 16"/>
          <p:cNvSpPr>
            <a:spLocks noChangeArrowheads="1"/>
          </p:cNvSpPr>
          <p:nvPr/>
        </p:nvSpPr>
        <p:spPr bwMode="auto">
          <a:xfrm>
            <a:off x="0" y="29384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6021" name="Object 15"/>
          <p:cNvGraphicFramePr>
            <a:graphicFrameLocks noChangeAspect="1"/>
          </p:cNvGraphicFramePr>
          <p:nvPr/>
        </p:nvGraphicFramePr>
        <p:xfrm>
          <a:off x="3189288" y="3167063"/>
          <a:ext cx="54864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7" name="Equation" r:id="rId9" imgW="3479760" imgH="863280" progId="Equation.DSMT4">
                  <p:embed/>
                </p:oleObj>
              </mc:Choice>
              <mc:Fallback>
                <p:oleObj name="Equation" r:id="rId9" imgW="3479760" imgH="86328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9288" y="3167063"/>
                        <a:ext cx="5486400" cy="136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30" name="Rectangle 18"/>
          <p:cNvSpPr>
            <a:spLocks noChangeArrowheads="1"/>
          </p:cNvSpPr>
          <p:nvPr/>
        </p:nvSpPr>
        <p:spPr bwMode="auto">
          <a:xfrm>
            <a:off x="376238" y="3625850"/>
            <a:ext cx="666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Т.к.</a:t>
            </a:r>
          </a:p>
        </p:txBody>
      </p:sp>
      <p:sp>
        <p:nvSpPr>
          <p:cNvPr id="86031" name="Rectangle 19"/>
          <p:cNvSpPr>
            <a:spLocks noChangeArrowheads="1"/>
          </p:cNvSpPr>
          <p:nvPr/>
        </p:nvSpPr>
        <p:spPr bwMode="auto">
          <a:xfrm>
            <a:off x="2700338" y="3622675"/>
            <a:ext cx="6667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>
                <a:solidFill>
                  <a:schemeClr val="accent2"/>
                </a:solidFill>
              </a:rPr>
              <a:t>то</a:t>
            </a:r>
          </a:p>
        </p:txBody>
      </p:sp>
      <p:sp>
        <p:nvSpPr>
          <p:cNvPr id="86032" name="Rectangle 21"/>
          <p:cNvSpPr>
            <a:spLocks noChangeArrowheads="1"/>
          </p:cNvSpPr>
          <p:nvPr/>
        </p:nvSpPr>
        <p:spPr bwMode="auto">
          <a:xfrm>
            <a:off x="0" y="1838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CIC-</a:t>
            </a:r>
            <a:r>
              <a:rPr lang="ru-RU" sz="3200" dirty="0" smtClean="0"/>
              <a:t>фильтры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70</a:t>
            </a:fld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51522" y="764704"/>
            <a:ext cx="1367482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accent2"/>
                </a:solidFill>
              </a:rPr>
              <a:t>Интегратор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594139"/>
              </p:ext>
            </p:extLst>
          </p:nvPr>
        </p:nvGraphicFramePr>
        <p:xfrm>
          <a:off x="2087055" y="868850"/>
          <a:ext cx="2088901" cy="3183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89" name="Equation" r:id="rId3" imgW="1333440" imgH="203040" progId="Equation.DSMT4">
                  <p:embed/>
                </p:oleObj>
              </mc:Choice>
              <mc:Fallback>
                <p:oleObj name="Equation" r:id="rId3" imgW="133344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87055" y="868850"/>
                        <a:ext cx="2088901" cy="3183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8245" name="Picture 5" descr="http://www.dsplib.ru/content/cic/cic_html_244b073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708" y="1593920"/>
            <a:ext cx="52768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7" name="Picture 7" descr="http://www.dsplib.ru/content/cic/cic_html_m4ad3294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39931"/>
            <a:ext cx="1323975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9" name="Picture 9" descr="http://www.dsplib.ru/content/cic/cic_html_m1692869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225" y="811136"/>
            <a:ext cx="21907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4016" y="3257153"/>
            <a:ext cx="4067944" cy="30521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82196" y="3151805"/>
            <a:ext cx="3982609" cy="3123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923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CIC-</a:t>
            </a:r>
            <a:r>
              <a:rPr lang="ru-RU" sz="3200" dirty="0" smtClean="0"/>
              <a:t>фильтры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71</a:t>
            </a:fld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251522" y="764704"/>
            <a:ext cx="2088230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accent2"/>
                </a:solidFill>
              </a:rPr>
              <a:t>Гребенчатый КИХ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40290" name="Picture 2" descr="http://www.dsplib.ru/content/cic/cic_html_m4659582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815979"/>
            <a:ext cx="20097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2" name="Picture 4" descr="http://www.dsplib.ru/content/cic/cic_html_1834c2e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005" y="764705"/>
            <a:ext cx="1362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4" name="Picture 6" descr="http://www.dsplib.ru/content/cic/cic_html_m57e9850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605" y="4284731"/>
            <a:ext cx="25908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296" name="Picture 8" descr="http://www.dsplib.ru/content/cic/cic_html_622a2dd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53542"/>
            <a:ext cx="52006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395536" y="3534491"/>
            <a:ext cx="3168352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Частотная характеристика: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708962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Гребенчатый </a:t>
            </a:r>
            <a:r>
              <a:rPr lang="ru-RU" sz="3200" dirty="0" smtClean="0">
                <a:solidFill>
                  <a:schemeClr val="tx1"/>
                </a:solidFill>
              </a:rPr>
              <a:t>КИХ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ru-RU" sz="3200" dirty="0" smtClean="0">
                <a:solidFill>
                  <a:schemeClr val="tx1"/>
                </a:solidFill>
              </a:rPr>
              <a:t>фильтр (ЧХ)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72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045" y="790477"/>
            <a:ext cx="3584570" cy="5499521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979712" y="526588"/>
            <a:ext cx="115212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814561"/>
            <a:ext cx="3490467" cy="5494759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605265" y="553155"/>
            <a:ext cx="1152128" cy="4752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54409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>
                <a:solidFill>
                  <a:schemeClr val="tx1"/>
                </a:solidFill>
              </a:rPr>
              <a:t>Гребенчатый КИХ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фильтр </a:t>
            </a:r>
            <a:r>
              <a:rPr lang="ru-RU" sz="3200" dirty="0" smtClean="0">
                <a:solidFill>
                  <a:schemeClr val="tx1"/>
                </a:solidFill>
              </a:rPr>
              <a:t>(ЧХ</a:t>
            </a:r>
            <a:r>
              <a:rPr lang="ru-RU" sz="3200" dirty="0">
                <a:solidFill>
                  <a:schemeClr val="tx1"/>
                </a:solidFill>
              </a:rPr>
              <a:t>)</a:t>
            </a:r>
            <a:endParaRPr lang="ru-RU" sz="32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73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77669"/>
            <a:ext cx="3489809" cy="5459643"/>
          </a:xfrm>
          <a:prstGeom prst="rect">
            <a:avLst/>
          </a:prstGeom>
        </p:spPr>
      </p:pic>
      <p:sp>
        <p:nvSpPr>
          <p:cNvPr id="15" name="Объект 2"/>
          <p:cNvSpPr txBox="1">
            <a:spLocks/>
          </p:cNvSpPr>
          <p:nvPr/>
        </p:nvSpPr>
        <p:spPr>
          <a:xfrm>
            <a:off x="1979712" y="526588"/>
            <a:ext cx="115212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790781"/>
            <a:ext cx="3528392" cy="5467977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6605265" y="553155"/>
            <a:ext cx="1152128" cy="4752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809659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Каскадное соединение интегратора и гребенчатого КИХ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74</a:t>
            </a:fld>
            <a:endParaRPr lang="ru-RU" dirty="0"/>
          </a:p>
        </p:txBody>
      </p:sp>
      <p:pic>
        <p:nvPicPr>
          <p:cNvPr id="141314" name="Picture 2" descr="http://www.dsplib.ru/content/cic/cic_html_m2446f0a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08" y="2843371"/>
            <a:ext cx="6886575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6" name="Picture 4" descr="http://www.dsplib.ru/content/cic/cic_html_m39e73076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466" y="1386463"/>
            <a:ext cx="1524000" cy="54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318" name="Picture 6" descr="http://www.dsplib.ru/content/cic/cic_html_144b457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654" y="1424563"/>
            <a:ext cx="398145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52186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Частотная характеристика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75</a:t>
            </a:fld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07" y="757188"/>
            <a:ext cx="3522513" cy="55563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845925"/>
            <a:ext cx="3455285" cy="5463776"/>
          </a:xfrm>
          <a:prstGeom prst="rect">
            <a:avLst/>
          </a:prstGeom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1979712" y="526588"/>
            <a:ext cx="115212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6605265" y="553155"/>
            <a:ext cx="1152128" cy="4752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2107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solidFill>
                  <a:schemeClr val="tx1"/>
                </a:solidFill>
              </a:rPr>
              <a:t>Частотная характеристика </a:t>
            </a:r>
            <a:r>
              <a:rPr lang="en-US" sz="2800" dirty="0">
                <a:solidFill>
                  <a:schemeClr val="tx1"/>
                </a:solidFill>
              </a:rPr>
              <a:t>CIC </a:t>
            </a:r>
            <a:r>
              <a:rPr lang="ru-RU" sz="2800" dirty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76</a:t>
            </a:fld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051720" y="592207"/>
            <a:ext cx="115212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677273" y="618774"/>
            <a:ext cx="1152128" cy="47525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D=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094" y="1024255"/>
            <a:ext cx="3311252" cy="520223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3285" y="1053984"/>
            <a:ext cx="3378294" cy="517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79539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 высших порядков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77</a:t>
            </a:fld>
            <a:endParaRPr lang="ru-RU" dirty="0"/>
          </a:p>
        </p:txBody>
      </p:sp>
      <p:pic>
        <p:nvPicPr>
          <p:cNvPr id="144386" name="Picture 2" descr="http://www.dsplib.ru/content/cic/cic_html_me87d01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27088"/>
            <a:ext cx="64579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390" name="Picture 6" descr="http://www.dsplib.ru/content/cic/cic_html_32a4922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5157192"/>
            <a:ext cx="4562475" cy="5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908963"/>
              </p:ext>
            </p:extLst>
          </p:nvPr>
        </p:nvGraphicFramePr>
        <p:xfrm>
          <a:off x="3189722" y="852275"/>
          <a:ext cx="2165722" cy="8329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25" name="Equation" r:id="rId5" imgW="1320480" imgH="507960" progId="Equation.DSMT4">
                  <p:embed/>
                </p:oleObj>
              </mc:Choice>
              <mc:Fallback>
                <p:oleObj name="Equation" r:id="rId5" imgW="132048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9722" y="852275"/>
                        <a:ext cx="2165722" cy="8329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Объект 2"/>
          <p:cNvSpPr txBox="1">
            <a:spLocks/>
          </p:cNvSpPr>
          <p:nvPr/>
        </p:nvSpPr>
        <p:spPr>
          <a:xfrm>
            <a:off x="4031940" y="1796547"/>
            <a:ext cx="115212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25667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ЧХ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фильтров в зависимости от порядка </a:t>
            </a:r>
            <a:r>
              <a:rPr lang="en-US" sz="2800" dirty="0" smtClean="0">
                <a:solidFill>
                  <a:schemeClr val="tx1"/>
                </a:solidFill>
              </a:rPr>
              <a:t>N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78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446" y="709788"/>
            <a:ext cx="3384376" cy="26308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70" y="3395528"/>
            <a:ext cx="3398658" cy="2697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4568" y="739363"/>
            <a:ext cx="3338588" cy="25721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790" y="3447662"/>
            <a:ext cx="3328145" cy="259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40567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Рост разрядности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79</a:t>
            </a:fld>
            <a:endParaRPr lang="ru-RU" dirty="0"/>
          </a:p>
        </p:txBody>
      </p:sp>
      <p:pic>
        <p:nvPicPr>
          <p:cNvPr id="147458" name="Picture 2" descr="http://www.dsplib.ru/content/cic/cic_html_m5a626b8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56" y="836711"/>
            <a:ext cx="33432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>
          <a:xfrm>
            <a:off x="213841" y="836711"/>
            <a:ext cx="4320480" cy="432048"/>
          </a:xfrm>
          <a:prstGeom prst="rect">
            <a:avLst/>
          </a:prstGeom>
        </p:spPr>
        <p:txBody>
          <a:bodyPr vert="horz" lIns="0" tIns="45720" rIns="0" bIns="45720" rtlCol="0">
            <a:normAutofit fontScale="850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Коэффициент передачи на нулевой частоте: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209714" y="1484784"/>
            <a:ext cx="8106702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Например, при </a:t>
            </a:r>
            <a:r>
              <a:rPr lang="en-US" sz="1800" dirty="0" smtClean="0">
                <a:solidFill>
                  <a:schemeClr val="tx1"/>
                </a:solidFill>
              </a:rPr>
              <a:t>D=4, N=6</a:t>
            </a:r>
            <a:r>
              <a:rPr lang="ru-RU" sz="1800" dirty="0" smtClean="0">
                <a:solidFill>
                  <a:schemeClr val="tx1"/>
                </a:solidFill>
              </a:rPr>
              <a:t>:</a:t>
            </a:r>
            <a:r>
              <a:rPr lang="en-US" sz="1800" dirty="0" smtClean="0">
                <a:solidFill>
                  <a:schemeClr val="tx1"/>
                </a:solidFill>
              </a:rPr>
              <a:t> K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=72 </a:t>
            </a:r>
            <a:r>
              <a:rPr lang="ru-RU" sz="1800" dirty="0" smtClean="0">
                <a:solidFill>
                  <a:schemeClr val="tx1"/>
                </a:solidFill>
              </a:rPr>
              <a:t>дБ – рост разрядности данных в фильтре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09714" y="1916832"/>
            <a:ext cx="4320480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800" dirty="0" smtClean="0">
                <a:solidFill>
                  <a:schemeClr val="tx1"/>
                </a:solidFill>
              </a:rPr>
              <a:t>при </a:t>
            </a:r>
            <a:r>
              <a:rPr lang="en-US" sz="1800" dirty="0" smtClean="0">
                <a:solidFill>
                  <a:schemeClr val="tx1"/>
                </a:solidFill>
              </a:rPr>
              <a:t>D=</a:t>
            </a:r>
            <a:r>
              <a:rPr lang="ru-RU" sz="1800" dirty="0" smtClean="0">
                <a:solidFill>
                  <a:schemeClr val="tx1"/>
                </a:solidFill>
              </a:rPr>
              <a:t>9</a:t>
            </a:r>
            <a:r>
              <a:rPr lang="en-US" sz="1800" dirty="0" smtClean="0">
                <a:solidFill>
                  <a:schemeClr val="tx1"/>
                </a:solidFill>
              </a:rPr>
              <a:t>, N=6 K</a:t>
            </a:r>
            <a:r>
              <a:rPr lang="en-US" sz="1800" baseline="-25000" dirty="0" smtClean="0">
                <a:solidFill>
                  <a:schemeClr val="tx1"/>
                </a:solidFill>
              </a:rPr>
              <a:t>0</a:t>
            </a:r>
            <a:r>
              <a:rPr lang="en-US" sz="1800" dirty="0" smtClean="0">
                <a:solidFill>
                  <a:schemeClr val="tx1"/>
                </a:solidFill>
              </a:rPr>
              <a:t>=</a:t>
            </a:r>
            <a:r>
              <a:rPr lang="ru-RU" sz="1800" dirty="0" smtClean="0">
                <a:solidFill>
                  <a:schemeClr val="tx1"/>
                </a:solidFill>
              </a:rPr>
              <a:t>114,5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smtClean="0">
                <a:solidFill>
                  <a:schemeClr val="tx1"/>
                </a:solidFill>
              </a:rPr>
              <a:t>дБ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82613" y="2409913"/>
            <a:ext cx="7560840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800" dirty="0" smtClean="0">
                <a:solidFill>
                  <a:schemeClr val="accent2"/>
                </a:solidFill>
              </a:rPr>
              <a:t>Округление на промежуточных стадиях не допустимо!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47460" name="Picture 4" descr="http://www.dsplib.ru/content/cic/cic_html_m5e7fe099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75352"/>
            <a:ext cx="60388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680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>
          <a:xfrm>
            <a:off x="341313" y="260350"/>
            <a:ext cx="8478837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000" smtClean="0"/>
              <a:t>Пример алгоритма БПФ размерности 8 по основанию 2 с прореживанием по времени</a:t>
            </a:r>
          </a:p>
        </p:txBody>
      </p:sp>
      <p:sp>
        <p:nvSpPr>
          <p:cNvPr id="8704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B8C5ADC1-F8AC-4005-AA7A-C2D3A9042CFD}" type="slidenum">
              <a:rPr lang="ru-RU" smtClean="0"/>
              <a:pPr/>
              <a:t>8</a:t>
            </a:fld>
            <a:endParaRPr lang="ru-RU" dirty="0" smtClean="0"/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7042" name="Object 4"/>
          <p:cNvGraphicFramePr>
            <a:graphicFrameLocks noChangeAspect="1"/>
          </p:cNvGraphicFramePr>
          <p:nvPr/>
        </p:nvGraphicFramePr>
        <p:xfrm>
          <a:off x="252413" y="1785938"/>
          <a:ext cx="8710612" cy="430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41" name="Visio" r:id="rId3" imgW="7553188" imgH="3731077" progId="Visio.Drawing.11">
                  <p:embed/>
                </p:oleObj>
              </mc:Choice>
              <mc:Fallback>
                <p:oleObj name="Visio" r:id="rId3" imgW="7553188" imgH="3731077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413" y="1785938"/>
                        <a:ext cx="8710612" cy="4306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341313" y="908050"/>
            <a:ext cx="66786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solidFill>
                  <a:schemeClr val="accent2"/>
                </a:solidFill>
              </a:rPr>
              <a:t>Разложение ДПФ размерности 8 на два ДПФ размерности 4.</a:t>
            </a:r>
          </a:p>
        </p:txBody>
      </p: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341313" y="1268413"/>
            <a:ext cx="900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u="sng">
                <a:solidFill>
                  <a:schemeClr val="accent2"/>
                </a:solidFill>
              </a:rPr>
              <a:t>Этап 3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фильтры в задачах децимации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80</a:t>
            </a:fld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39552" y="641216"/>
            <a:ext cx="6167901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Коэффициент прореживания (децимации) </a:t>
            </a:r>
            <a:r>
              <a:rPr lang="en-US" sz="2100" dirty="0" smtClean="0">
                <a:solidFill>
                  <a:schemeClr val="tx1"/>
                </a:solidFill>
              </a:rPr>
              <a:t>R=2</a:t>
            </a:r>
            <a:endParaRPr lang="ru-RU" sz="21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49508" name="Picture 4" descr="http://www.dsplib.ru/content/cicid/cicid_html_m64b9e9d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980728"/>
            <a:ext cx="6486525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683569" y="5459909"/>
            <a:ext cx="351871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Требуемая частота среза ФНЧ: 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50530" name="Picture 2" descr="http://www.dsplib.ru/content/cicid/cicid_html_5efc4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286" y="5522792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18822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фильтры в задачах децимации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81</a:t>
            </a:fld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23528" y="692696"/>
            <a:ext cx="351871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Требуемая частота среза ФНЧ: 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50530" name="Picture 2" descr="http://www.dsplib.ru/content/cicid/cicid_html_5efc43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45" y="755579"/>
            <a:ext cx="457200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335328" y="1104352"/>
            <a:ext cx="351871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Первый ноль АЧХ </a:t>
            </a:r>
            <a:r>
              <a:rPr lang="en-US" sz="2100" dirty="0" smtClean="0">
                <a:solidFill>
                  <a:schemeClr val="tx1"/>
                </a:solidFill>
              </a:rPr>
              <a:t>CIC </a:t>
            </a:r>
            <a:r>
              <a:rPr lang="ru-RU" sz="2100" dirty="0" smtClean="0">
                <a:solidFill>
                  <a:schemeClr val="tx1"/>
                </a:solidFill>
              </a:rPr>
              <a:t>фильтра: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51554" name="Picture 2" descr="http://www.dsplib.ru/content/cicid/cicid_html_m59cd273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466" y="1169659"/>
            <a:ext cx="98107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5361961" y="1072697"/>
            <a:ext cx="3518718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2100" dirty="0" smtClean="0">
                <a:solidFill>
                  <a:schemeClr val="tx1"/>
                </a:solidFill>
              </a:rPr>
              <a:t>=&gt; </a:t>
            </a:r>
            <a:endParaRPr lang="ru-RU" sz="21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51556" name="Picture 4" descr="http://www.dsplib.ru/content/cicid/cicid_html_42fdc1a6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52568"/>
            <a:ext cx="733425" cy="23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335328" y="1639187"/>
            <a:ext cx="8413136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Порядок </a:t>
            </a:r>
            <a:r>
              <a:rPr lang="en-US" sz="2100" dirty="0" smtClean="0">
                <a:solidFill>
                  <a:schemeClr val="tx1"/>
                </a:solidFill>
              </a:rPr>
              <a:t>N </a:t>
            </a:r>
            <a:r>
              <a:rPr lang="ru-RU" sz="2100" dirty="0" smtClean="0">
                <a:solidFill>
                  <a:schemeClr val="tx1"/>
                </a:solidFill>
              </a:rPr>
              <a:t>обеспечивает требуемое подавление в полосе заграждения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323528" y="2099664"/>
            <a:ext cx="7344816" cy="4320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2100" dirty="0" smtClean="0">
                <a:solidFill>
                  <a:schemeClr val="tx1"/>
                </a:solidFill>
              </a:rPr>
              <a:t>Пример: для прореживания в 4 раза с подавлением </a:t>
            </a:r>
            <a:r>
              <a:rPr lang="en-US" sz="2100" dirty="0" smtClean="0">
                <a:solidFill>
                  <a:schemeClr val="tx1"/>
                </a:solidFill>
              </a:rPr>
              <a:t>&gt;40</a:t>
            </a:r>
            <a:r>
              <a:rPr lang="ru-RU" sz="2100" dirty="0" smtClean="0">
                <a:solidFill>
                  <a:schemeClr val="tx1"/>
                </a:solidFill>
              </a:rPr>
              <a:t>дБ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4235712"/>
              </p:ext>
            </p:extLst>
          </p:nvPr>
        </p:nvGraphicFramePr>
        <p:xfrm>
          <a:off x="323528" y="2497864"/>
          <a:ext cx="3448144" cy="7413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4" name="Equation" r:id="rId6" imgW="2539800" imgH="545760" progId="Equation.DSMT4">
                  <p:embed/>
                </p:oleObj>
              </mc:Choice>
              <mc:Fallback>
                <p:oleObj name="Equation" r:id="rId6" imgW="2539800" imgH="5457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3528" y="2497864"/>
                        <a:ext cx="3448144" cy="7413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410" name="Picture 2" descr="http://www.dsplib.ru/content/cicid/cicid_html_263280df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52113"/>
            <a:ext cx="37814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412" name="Picture 4" descr="http://www.dsplib.ru/content/cicid/cicid_html_m48802fb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7558"/>
            <a:ext cx="8686800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89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фильтры в задачах децимации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82</a:t>
            </a:fld>
            <a:endParaRPr lang="ru-RU" dirty="0"/>
          </a:p>
        </p:txBody>
      </p:sp>
      <p:pic>
        <p:nvPicPr>
          <p:cNvPr id="146436" name="Picture 4" descr="http://www.dsplib.ru/content/cicid/cicid_html_m2729f7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24528"/>
            <a:ext cx="250507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бъект 2"/>
          <p:cNvSpPr txBox="1">
            <a:spLocks/>
          </p:cNvSpPr>
          <p:nvPr/>
        </p:nvSpPr>
        <p:spPr>
          <a:xfrm>
            <a:off x="3962441" y="2555358"/>
            <a:ext cx="4838601" cy="6661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Для вычислений в фильтре используются только </a:t>
            </a:r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schemeClr val="tx1"/>
                </a:solidFill>
              </a:rPr>
              <a:t>-</a:t>
            </a:r>
            <a:r>
              <a:rPr lang="ru-RU" sz="1600" dirty="0" err="1" smtClean="0">
                <a:solidFill>
                  <a:schemeClr val="tx1"/>
                </a:solidFill>
              </a:rPr>
              <a:t>ые</a:t>
            </a:r>
            <a:r>
              <a:rPr lang="ru-RU" sz="1600" dirty="0" smtClean="0">
                <a:solidFill>
                  <a:schemeClr val="tx1"/>
                </a:solidFill>
              </a:rPr>
              <a:t> отсчёты входного сигнала, задержанные на </a:t>
            </a:r>
            <a:r>
              <a:rPr lang="en-US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sz="1600" dirty="0" smtClean="0">
                <a:solidFill>
                  <a:schemeClr val="tx1"/>
                </a:solidFill>
              </a:rPr>
              <a:t>тактов =</a:t>
            </a:r>
            <a:r>
              <a:rPr lang="en-US" sz="1600" dirty="0" smtClean="0">
                <a:solidFill>
                  <a:schemeClr val="tx1"/>
                </a:solidFill>
              </a:rPr>
              <a:t>&gt;</a:t>
            </a:r>
            <a:endParaRPr lang="ru-RU" sz="16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146438" name="Picture 6" descr="http://www.dsplib.ru/content/cicid/cicid_html_167664b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64155"/>
            <a:ext cx="417195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0" name="Picture 8" descr="http://www.dsplib.ru/content/cicid/cicid_html_m3aed235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30" y="3409502"/>
            <a:ext cx="2219325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442" name="Picture 10" descr="http://www.dsplib.ru/content/cicid/cicid_html_413b842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91394"/>
            <a:ext cx="31813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04709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фильтры в задачах децимации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83</a:t>
            </a:fld>
            <a:endParaRPr lang="ru-RU" dirty="0"/>
          </a:p>
        </p:txBody>
      </p:sp>
      <p:pic>
        <p:nvPicPr>
          <p:cNvPr id="147458" name="Picture 2" descr="http://www.dsplib.ru/content/cicid/cicid_html_m8a6878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29" y="908720"/>
            <a:ext cx="8667750" cy="129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708920"/>
            <a:ext cx="3777512" cy="29523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2708920"/>
            <a:ext cx="3876675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2066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фильтры в задачах децимации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84</a:t>
            </a:fld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268" y="1590230"/>
            <a:ext cx="4076700" cy="3028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1590230"/>
            <a:ext cx="40576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76773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Коррекция АЧХ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85</a:t>
            </a:fld>
            <a:endParaRPr lang="ru-RU" dirty="0"/>
          </a:p>
        </p:txBody>
      </p:sp>
      <p:pic>
        <p:nvPicPr>
          <p:cNvPr id="149506" name="Picture 2" descr="http://www.dsplib.ru/content/cicid/cicid_html_38f12a3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09" y="1563561"/>
            <a:ext cx="3505200" cy="3190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0473" y="205835"/>
            <a:ext cx="2633016" cy="20175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5673" y="2255019"/>
            <a:ext cx="2656767" cy="20649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144" y="4293096"/>
            <a:ext cx="2600625" cy="1997131"/>
          </a:xfrm>
          <a:prstGeom prst="rect">
            <a:avLst/>
          </a:prstGeom>
        </p:spPr>
      </p:pic>
      <p:sp>
        <p:nvSpPr>
          <p:cNvPr id="10" name="Полилиния 9"/>
          <p:cNvSpPr/>
          <p:nvPr/>
        </p:nvSpPr>
        <p:spPr>
          <a:xfrm>
            <a:off x="2407920" y="1082040"/>
            <a:ext cx="3261360" cy="632460"/>
          </a:xfrm>
          <a:custGeom>
            <a:avLst/>
            <a:gdLst>
              <a:gd name="connsiteX0" fmla="*/ 0 w 3261360"/>
              <a:gd name="connsiteY0" fmla="*/ 632460 h 632460"/>
              <a:gd name="connsiteX1" fmla="*/ 655320 w 3261360"/>
              <a:gd name="connsiteY1" fmla="*/ 160020 h 632460"/>
              <a:gd name="connsiteX2" fmla="*/ 3261360 w 3261360"/>
              <a:gd name="connsiteY2" fmla="*/ 0 h 632460"/>
              <a:gd name="connsiteX0" fmla="*/ 0 w 3261360"/>
              <a:gd name="connsiteY0" fmla="*/ 632460 h 632460"/>
              <a:gd name="connsiteX1" fmla="*/ 655320 w 3261360"/>
              <a:gd name="connsiteY1" fmla="*/ 160020 h 632460"/>
              <a:gd name="connsiteX2" fmla="*/ 3261360 w 3261360"/>
              <a:gd name="connsiteY2" fmla="*/ 0 h 632460"/>
              <a:gd name="connsiteX0" fmla="*/ 0 w 3261360"/>
              <a:gd name="connsiteY0" fmla="*/ 632460 h 632460"/>
              <a:gd name="connsiteX1" fmla="*/ 655320 w 3261360"/>
              <a:gd name="connsiteY1" fmla="*/ 160020 h 632460"/>
              <a:gd name="connsiteX2" fmla="*/ 3261360 w 3261360"/>
              <a:gd name="connsiteY2" fmla="*/ 0 h 632460"/>
              <a:gd name="connsiteX0" fmla="*/ 0 w 3261360"/>
              <a:gd name="connsiteY0" fmla="*/ 632460 h 632460"/>
              <a:gd name="connsiteX1" fmla="*/ 144780 w 3261360"/>
              <a:gd name="connsiteY1" fmla="*/ 48006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  <a:gd name="connsiteX0" fmla="*/ 0 w 3261360"/>
              <a:gd name="connsiteY0" fmla="*/ 632460 h 632460"/>
              <a:gd name="connsiteX1" fmla="*/ 76200 w 3261360"/>
              <a:gd name="connsiteY1" fmla="*/ 44958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  <a:gd name="connsiteX0" fmla="*/ 0 w 3261360"/>
              <a:gd name="connsiteY0" fmla="*/ 632460 h 632460"/>
              <a:gd name="connsiteX1" fmla="*/ 76200 w 3261360"/>
              <a:gd name="connsiteY1" fmla="*/ 44958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  <a:gd name="connsiteX0" fmla="*/ 0 w 3261360"/>
              <a:gd name="connsiteY0" fmla="*/ 632460 h 632460"/>
              <a:gd name="connsiteX1" fmla="*/ 76200 w 3261360"/>
              <a:gd name="connsiteY1" fmla="*/ 44958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  <a:gd name="connsiteX0" fmla="*/ 0 w 3261360"/>
              <a:gd name="connsiteY0" fmla="*/ 632460 h 632460"/>
              <a:gd name="connsiteX1" fmla="*/ 30480 w 3261360"/>
              <a:gd name="connsiteY1" fmla="*/ 47244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  <a:gd name="connsiteX0" fmla="*/ 0 w 3261360"/>
              <a:gd name="connsiteY0" fmla="*/ 632460 h 632460"/>
              <a:gd name="connsiteX1" fmla="*/ 30480 w 3261360"/>
              <a:gd name="connsiteY1" fmla="*/ 47244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  <a:gd name="connsiteX0" fmla="*/ 0 w 3261360"/>
              <a:gd name="connsiteY0" fmla="*/ 632460 h 632460"/>
              <a:gd name="connsiteX1" fmla="*/ 30480 w 3261360"/>
              <a:gd name="connsiteY1" fmla="*/ 472440 h 632460"/>
              <a:gd name="connsiteX2" fmla="*/ 655320 w 3261360"/>
              <a:gd name="connsiteY2" fmla="*/ 160020 h 632460"/>
              <a:gd name="connsiteX3" fmla="*/ 3261360 w 3261360"/>
              <a:gd name="connsiteY3" fmla="*/ 0 h 632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61360" h="632460">
                <a:moveTo>
                  <a:pt x="0" y="632460"/>
                </a:moveTo>
                <a:cubicBezTo>
                  <a:pt x="24130" y="607060"/>
                  <a:pt x="-10160" y="596900"/>
                  <a:pt x="30480" y="472440"/>
                </a:cubicBezTo>
                <a:cubicBezTo>
                  <a:pt x="139700" y="325120"/>
                  <a:pt x="116840" y="238760"/>
                  <a:pt x="655320" y="160020"/>
                </a:cubicBezTo>
                <a:cubicBezTo>
                  <a:pt x="1193800" y="81280"/>
                  <a:pt x="2392680" y="53340"/>
                  <a:pt x="326136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3040380" y="1866900"/>
            <a:ext cx="2621280" cy="952500"/>
          </a:xfrm>
          <a:custGeom>
            <a:avLst/>
            <a:gdLst>
              <a:gd name="connsiteX0" fmla="*/ 0 w 2621280"/>
              <a:gd name="connsiteY0" fmla="*/ 0 h 952500"/>
              <a:gd name="connsiteX1" fmla="*/ 152400 w 2621280"/>
              <a:gd name="connsiteY1" fmla="*/ 396240 h 952500"/>
              <a:gd name="connsiteX2" fmla="*/ 678180 w 2621280"/>
              <a:gd name="connsiteY2" fmla="*/ 579120 h 952500"/>
              <a:gd name="connsiteX3" fmla="*/ 2621280 w 2621280"/>
              <a:gd name="connsiteY3" fmla="*/ 952500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1280" h="952500">
                <a:moveTo>
                  <a:pt x="0" y="0"/>
                </a:moveTo>
                <a:cubicBezTo>
                  <a:pt x="19685" y="149860"/>
                  <a:pt x="39370" y="299720"/>
                  <a:pt x="152400" y="396240"/>
                </a:cubicBezTo>
                <a:cubicBezTo>
                  <a:pt x="265430" y="492760"/>
                  <a:pt x="266700" y="486410"/>
                  <a:pt x="678180" y="579120"/>
                </a:cubicBezTo>
                <a:cubicBezTo>
                  <a:pt x="1089660" y="671830"/>
                  <a:pt x="1855470" y="812165"/>
                  <a:pt x="2621280" y="95250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олилиния 11"/>
          <p:cNvSpPr/>
          <p:nvPr/>
        </p:nvSpPr>
        <p:spPr>
          <a:xfrm>
            <a:off x="3695700" y="1851660"/>
            <a:ext cx="1958340" cy="3459480"/>
          </a:xfrm>
          <a:custGeom>
            <a:avLst/>
            <a:gdLst>
              <a:gd name="connsiteX0" fmla="*/ 0 w 1958340"/>
              <a:gd name="connsiteY0" fmla="*/ 0 h 3459480"/>
              <a:gd name="connsiteX1" fmla="*/ 891540 w 1958340"/>
              <a:gd name="connsiteY1" fmla="*/ 2689860 h 3459480"/>
              <a:gd name="connsiteX2" fmla="*/ 1958340 w 1958340"/>
              <a:gd name="connsiteY2" fmla="*/ 3459480 h 345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58340" h="3459480">
                <a:moveTo>
                  <a:pt x="0" y="0"/>
                </a:moveTo>
                <a:cubicBezTo>
                  <a:pt x="282575" y="1056640"/>
                  <a:pt x="565150" y="2113280"/>
                  <a:pt x="891540" y="2689860"/>
                </a:cubicBezTo>
                <a:cubicBezTo>
                  <a:pt x="1217930" y="3266440"/>
                  <a:pt x="1588135" y="3362960"/>
                  <a:pt x="1958340" y="345948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8646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 цифрового приемника на основе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86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1484784"/>
            <a:ext cx="9225694" cy="3135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5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 цифрового приемника на основе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87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663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54696" y="12768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8" name="Group 3"/>
          <p:cNvGrpSpPr>
            <a:grpSpLocks/>
          </p:cNvGrpSpPr>
          <p:nvPr/>
        </p:nvGrpSpPr>
        <p:grpSpPr bwMode="auto">
          <a:xfrm>
            <a:off x="856816" y="1206530"/>
            <a:ext cx="6844482" cy="4454718"/>
            <a:chOff x="1411" y="985"/>
            <a:chExt cx="9653" cy="6588"/>
          </a:xfrm>
        </p:grpSpPr>
        <p:pic>
          <p:nvPicPr>
            <p:cNvPr id="154630" name="Picture 6" descr="CIC5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14" t="6857" r="11107" b="8479"/>
            <a:stretch>
              <a:fillRect/>
            </a:stretch>
          </p:blipFill>
          <p:spPr bwMode="auto">
            <a:xfrm>
              <a:off x="1928" y="985"/>
              <a:ext cx="8659" cy="65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 Box 5"/>
            <p:cNvSpPr txBox="1">
              <a:spLocks noChangeArrowheads="1"/>
            </p:cNvSpPr>
            <p:nvPr/>
          </p:nvSpPr>
          <p:spPr bwMode="auto">
            <a:xfrm>
              <a:off x="10239" y="7288"/>
              <a:ext cx="82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МГц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Text Box 4"/>
            <p:cNvSpPr txBox="1">
              <a:spLocks noChangeArrowheads="1"/>
            </p:cNvSpPr>
            <p:nvPr/>
          </p:nvSpPr>
          <p:spPr bwMode="auto">
            <a:xfrm>
              <a:off x="1411" y="1053"/>
              <a:ext cx="825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|</a:t>
              </a:r>
              <a:r>
                <a:rPr kumimoji="0" lang="en-US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|, дБ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" name="Объект 2"/>
          <p:cNvSpPr txBox="1">
            <a:spLocks/>
          </p:cNvSpPr>
          <p:nvPr/>
        </p:nvSpPr>
        <p:spPr>
          <a:xfrm>
            <a:off x="853864" y="714649"/>
            <a:ext cx="4838601" cy="6661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АЧХ </a:t>
            </a:r>
            <a:r>
              <a:rPr lang="en-US" sz="1600" dirty="0" smtClean="0">
                <a:solidFill>
                  <a:schemeClr val="tx1"/>
                </a:solidFill>
              </a:rPr>
              <a:t>CIC N=5</a:t>
            </a:r>
            <a:endParaRPr lang="ru-RU" sz="16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7711958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 цифрового приемника на основе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88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663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54696" y="12768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442955" y="779116"/>
            <a:ext cx="4838601" cy="6661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АЧХ корректирующего фильтра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20465" y="1498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9" name="Group 1"/>
          <p:cNvGrpSpPr>
            <a:grpSpLocks/>
          </p:cNvGrpSpPr>
          <p:nvPr/>
        </p:nvGrpSpPr>
        <p:grpSpPr bwMode="auto">
          <a:xfrm>
            <a:off x="1043608" y="1628800"/>
            <a:ext cx="6064250" cy="3597275"/>
            <a:chOff x="1282" y="8123"/>
            <a:chExt cx="9551" cy="5665"/>
          </a:xfrm>
        </p:grpSpPr>
        <p:pic>
          <p:nvPicPr>
            <p:cNvPr id="156676" name="Picture 4" descr="CFIR8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31" t="5666" r="10741" b="7970"/>
            <a:stretch>
              <a:fillRect/>
            </a:stretch>
          </p:blipFill>
          <p:spPr bwMode="auto">
            <a:xfrm>
              <a:off x="1940" y="8123"/>
              <a:ext cx="8640" cy="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>
              <a:off x="10049" y="13503"/>
              <a:ext cx="784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МГц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1282" y="8252"/>
              <a:ext cx="923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|</a:t>
              </a:r>
              <a:r>
                <a:rPr kumimoji="0" lang="en-US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|, МГц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79008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 цифрового приемника на основе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89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663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254696" y="127687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551605" y="767145"/>
            <a:ext cx="4838601" cy="6661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Результирующая АЧХ фильтра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20465" y="149806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28105" y="160403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10" name="Group 1"/>
          <p:cNvGrpSpPr>
            <a:grpSpLocks/>
          </p:cNvGrpSpPr>
          <p:nvPr/>
        </p:nvGrpSpPr>
        <p:grpSpPr bwMode="auto">
          <a:xfrm>
            <a:off x="1043608" y="1653902"/>
            <a:ext cx="6019800" cy="3143250"/>
            <a:chOff x="1307" y="985"/>
            <a:chExt cx="9481" cy="4949"/>
          </a:xfrm>
        </p:grpSpPr>
        <p:pic>
          <p:nvPicPr>
            <p:cNvPr id="157700" name="Picture 4" descr="CICCFIR"/>
            <p:cNvPicPr>
              <a:picLocks noChangeAspect="1" noChangeArrowheads="1"/>
            </p:cNvPicPr>
            <p:nvPr/>
          </p:nvPicPr>
          <p:blipFill>
            <a:blip r:embed="rId2">
              <a:grayscl/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21" t="5359" r="10814" b="7501"/>
            <a:stretch>
              <a:fillRect/>
            </a:stretch>
          </p:blipFill>
          <p:spPr bwMode="auto">
            <a:xfrm>
              <a:off x="1974" y="985"/>
              <a:ext cx="8585" cy="4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10031" y="5649"/>
              <a:ext cx="757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f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, МГц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1307" y="1063"/>
              <a:ext cx="930" cy="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|</a:t>
              </a:r>
              <a:r>
                <a:rPr kumimoji="0" lang="en-US" altLang="ru-RU" sz="12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H</a:t>
              </a:r>
              <a:r>
                <a:rPr kumimoji="0" lang="en-US" alt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|, МГц</a:t>
              </a:r>
              <a:endParaRPr kumimoji="0" lang="en-US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5467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Пример алгоритма БПФ размерности 8 по основанию 2 с прореживанием по времени</a:t>
            </a:r>
          </a:p>
        </p:txBody>
      </p:sp>
      <p:sp>
        <p:nvSpPr>
          <p:cNvPr id="8807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765175"/>
            <a:ext cx="1439863" cy="504825"/>
          </a:xfrm>
        </p:spPr>
        <p:txBody>
          <a:bodyPr/>
          <a:lstStyle/>
          <a:p>
            <a:pPr marL="342900" indent="-342900" eaLnBrk="1" hangingPunct="1">
              <a:buFontTx/>
              <a:buNone/>
            </a:pPr>
            <a:r>
              <a:rPr lang="ru-RU" sz="1800" u="sng" smtClean="0"/>
              <a:t>Этап 2</a:t>
            </a:r>
          </a:p>
        </p:txBody>
      </p:sp>
      <p:sp>
        <p:nvSpPr>
          <p:cNvPr id="88069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Анализ и синтез цифровых устройств.  </a:t>
            </a:r>
            <a:r>
              <a:rPr lang="ru-RU" dirty="0" smtClean="0"/>
              <a:t>Слайд  </a:t>
            </a:r>
            <a:fld id="{CF3DE5BA-470A-4E70-BC4B-161AF538276B}" type="slidenum">
              <a:rPr lang="ru-RU" smtClean="0"/>
              <a:pPr/>
              <a:t>9</a:t>
            </a:fld>
            <a:endParaRPr lang="ru-RU" dirty="0" smtClean="0"/>
          </a:p>
        </p:txBody>
      </p:sp>
      <p:sp>
        <p:nvSpPr>
          <p:cNvPr id="88072" name="Rectangle 5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66" name="Object 4"/>
          <p:cNvGraphicFramePr>
            <a:graphicFrameLocks noChangeAspect="1"/>
          </p:cNvGraphicFramePr>
          <p:nvPr/>
        </p:nvGraphicFramePr>
        <p:xfrm>
          <a:off x="1474788" y="692150"/>
          <a:ext cx="644207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3" name="Equation" r:id="rId3" imgW="3682800" imgH="393480" progId="Equation.DSMT4">
                  <p:embed/>
                </p:oleObj>
              </mc:Choice>
              <mc:Fallback>
                <p:oleObj name="Equation" r:id="rId3" imgW="368280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692150"/>
                        <a:ext cx="6442075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3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4" name="Rectangle 11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67" name="Object 10"/>
          <p:cNvGraphicFramePr>
            <a:graphicFrameLocks noChangeAspect="1"/>
          </p:cNvGraphicFramePr>
          <p:nvPr/>
        </p:nvGraphicFramePr>
        <p:xfrm>
          <a:off x="1474788" y="1311275"/>
          <a:ext cx="6553200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4" name="Equation" r:id="rId5" imgW="3746160" imgH="393480" progId="Equation.DSMT4">
                  <p:embed/>
                </p:oleObj>
              </mc:Choice>
              <mc:Fallback>
                <p:oleObj name="Equation" r:id="rId5" imgW="374616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4788" y="1311275"/>
                        <a:ext cx="6553200" cy="688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75" name="Rectangle 14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8076" name="Rectangle 17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88068" name="Object 16"/>
          <p:cNvGraphicFramePr>
            <a:graphicFrameLocks noChangeAspect="1"/>
          </p:cNvGraphicFramePr>
          <p:nvPr/>
        </p:nvGraphicFramePr>
        <p:xfrm>
          <a:off x="1189038" y="1809750"/>
          <a:ext cx="6400800" cy="461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365" name="Visio" r:id="rId7" imgW="7252447" imgH="5230458" progId="Visio.Drawing.11">
                  <p:embed/>
                </p:oleObj>
              </mc:Choice>
              <mc:Fallback>
                <p:oleObj name="Visio" r:id="rId7" imgW="7252447" imgH="5230458" progId="Visio.Drawing.11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9038" y="1809750"/>
                        <a:ext cx="6400800" cy="461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Пример цифрового приемника на основе </a:t>
            </a:r>
            <a:r>
              <a:rPr lang="en-US" sz="2800" dirty="0" smtClean="0">
                <a:solidFill>
                  <a:schemeClr val="tx1"/>
                </a:solidFill>
              </a:rPr>
              <a:t>CIC </a:t>
            </a:r>
            <a:r>
              <a:rPr lang="ru-RU" sz="2800" dirty="0" smtClean="0">
                <a:solidFill>
                  <a:schemeClr val="tx1"/>
                </a:solidFill>
              </a:rPr>
              <a:t>фильтра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90</a:t>
            </a:fld>
            <a:endParaRPr lang="ru-RU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59632" y="66389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594506"/>
              </p:ext>
            </p:extLst>
          </p:nvPr>
        </p:nvGraphicFramePr>
        <p:xfrm>
          <a:off x="1259632" y="663898"/>
          <a:ext cx="6134100" cy="567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679" name="Visio" r:id="rId3" imgW="8985540" imgH="8313680" progId="Visio.Drawing.11">
                  <p:embed/>
                </p:oleObj>
              </mc:Choice>
              <mc:Fallback>
                <p:oleObj name="Visio" r:id="rId3" imgW="8985540" imgH="83136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63898"/>
                        <a:ext cx="6134100" cy="567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5336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Полуполосные</a:t>
            </a:r>
            <a:r>
              <a:rPr lang="ru-RU" sz="2800" dirty="0" smtClean="0">
                <a:solidFill>
                  <a:schemeClr val="tx1"/>
                </a:solidFill>
              </a:rPr>
              <a:t>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91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5926" y="692696"/>
            <a:ext cx="8566554" cy="13681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>
                <a:solidFill>
                  <a:schemeClr val="tx1"/>
                </a:solidFill>
              </a:rPr>
              <a:t>half band filters</a:t>
            </a:r>
            <a:r>
              <a:rPr lang="ru-RU" dirty="0" smtClean="0">
                <a:solidFill>
                  <a:schemeClr val="tx1"/>
                </a:solidFill>
              </a:rPr>
              <a:t> – экономичные фильтры, которые широко применяются при многоскоростной обработке сигналов, могут быть реализованы без умножителей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345338" y="1844824"/>
            <a:ext cx="8691158" cy="4320480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КИХ фильтр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чётное число коэффициентов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3 ненулевых коэффициента в центре ИХ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от центра ИХ в оба направления ненулевые коэффициенты чередуются с нулевыми значениями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общий вид ИХ от центра к краям – </a:t>
            </a:r>
            <a:r>
              <a:rPr lang="en-US" dirty="0" err="1" smtClean="0">
                <a:solidFill>
                  <a:schemeClr val="tx1"/>
                </a:solidFill>
              </a:rPr>
              <a:t>sinc</a:t>
            </a:r>
            <a:r>
              <a:rPr lang="ru-RU" dirty="0" smtClean="0">
                <a:solidFill>
                  <a:schemeClr val="tx1"/>
                </a:solidFill>
              </a:rPr>
              <a:t> функция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образуется из КИХ фильтра от с линейной ФЧХ типа 2 (</a:t>
            </a:r>
            <a:r>
              <a:rPr lang="en-US" dirty="0" smtClean="0">
                <a:solidFill>
                  <a:schemeClr val="tx1"/>
                </a:solidFill>
              </a:rPr>
              <a:t>N</a:t>
            </a:r>
            <a:r>
              <a:rPr lang="ru-RU" dirty="0" smtClean="0">
                <a:solidFill>
                  <a:schemeClr val="tx1"/>
                </a:solidFill>
              </a:rPr>
              <a:t> четное) с добавлением чередующихся нулевых отсчетов и вставкой центрального коэффициента значением 0,5</a:t>
            </a:r>
            <a:endParaRPr lang="en-US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ЧХ симметрична относительно четверти частоты дискретизации</a:t>
            </a:r>
          </a:p>
          <a:p>
            <a:pPr fontAlgn="auto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пульсации в полосе пропускания равны пульсациям в полосе заграждения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0860735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Полуполосные</a:t>
            </a:r>
            <a:r>
              <a:rPr lang="ru-RU" sz="2800" dirty="0" smtClean="0">
                <a:solidFill>
                  <a:schemeClr val="tx1"/>
                </a:solidFill>
              </a:rPr>
              <a:t>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92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5926" y="692697"/>
            <a:ext cx="4838601" cy="3600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rgbClr val="C00000"/>
                </a:solidFill>
              </a:rPr>
              <a:t>Образование ИХ </a:t>
            </a:r>
            <a:r>
              <a:rPr lang="ru-RU" dirty="0" err="1" smtClean="0">
                <a:solidFill>
                  <a:srgbClr val="C00000"/>
                </a:solidFill>
              </a:rPr>
              <a:t>полуполосных</a:t>
            </a:r>
            <a:r>
              <a:rPr lang="ru-RU" dirty="0" smtClean="0">
                <a:solidFill>
                  <a:srgbClr val="C00000"/>
                </a:solidFill>
              </a:rPr>
              <a:t> фильтров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052737"/>
            <a:ext cx="5400600" cy="46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40854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Полуполосные</a:t>
            </a:r>
            <a:r>
              <a:rPr lang="ru-RU" sz="2800" dirty="0" smtClean="0">
                <a:solidFill>
                  <a:schemeClr val="tx1"/>
                </a:solidFill>
              </a:rPr>
              <a:t>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93</a:t>
            </a:fld>
            <a:endParaRPr lang="ru-RU" dirty="0"/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325926" y="610629"/>
            <a:ext cx="4838601" cy="36004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rgbClr val="C00000"/>
                </a:solidFill>
              </a:rPr>
              <a:t>Образование АЧХ </a:t>
            </a:r>
            <a:r>
              <a:rPr lang="ru-RU" dirty="0" err="1" smtClean="0">
                <a:solidFill>
                  <a:srgbClr val="C00000"/>
                </a:solidFill>
              </a:rPr>
              <a:t>полуполосных</a:t>
            </a:r>
            <a:r>
              <a:rPr lang="ru-RU" dirty="0" smtClean="0">
                <a:solidFill>
                  <a:srgbClr val="C00000"/>
                </a:solidFill>
              </a:rPr>
              <a:t> фильтров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872717"/>
            <a:ext cx="4962525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17726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Полуполосные</a:t>
            </a:r>
            <a:r>
              <a:rPr lang="ru-RU" sz="2800" dirty="0" smtClean="0">
                <a:solidFill>
                  <a:schemeClr val="tx1"/>
                </a:solidFill>
              </a:rPr>
              <a:t>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94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802050"/>
              </p:ext>
            </p:extLst>
          </p:nvPr>
        </p:nvGraphicFramePr>
        <p:xfrm>
          <a:off x="323528" y="1339851"/>
          <a:ext cx="8429625" cy="2809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26" name="Visio" r:id="rId3" imgW="6315168" imgH="1981260" progId="Visio.Drawing.15">
                  <p:embed/>
                </p:oleObj>
              </mc:Choice>
              <mc:Fallback>
                <p:oleObj name="Visio" r:id="rId3" imgW="6315168" imgH="198126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1339851"/>
                        <a:ext cx="8429625" cy="2809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826149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92"/>
            <a:ext cx="8856984" cy="548680"/>
          </a:xfrm>
        </p:spPr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Полуполосные</a:t>
            </a:r>
            <a:r>
              <a:rPr lang="ru-RU" sz="2800" dirty="0" smtClean="0">
                <a:solidFill>
                  <a:schemeClr val="tx1"/>
                </a:solidFill>
              </a:rPr>
              <a:t>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95</a:t>
            </a:fld>
            <a:endParaRPr lang="ru-RU" dirty="0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8190541"/>
              </p:ext>
            </p:extLst>
          </p:nvPr>
        </p:nvGraphicFramePr>
        <p:xfrm>
          <a:off x="801179" y="1412776"/>
          <a:ext cx="7613650" cy="453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702" name="Visio" r:id="rId3" imgW="5629300" imgH="3543210" progId="Visio.Drawing.15">
                  <p:embed/>
                </p:oleObj>
              </mc:Choice>
              <mc:Fallback>
                <p:oleObj name="Visio" r:id="rId3" imgW="5629300" imgH="354321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01179" y="1412776"/>
                        <a:ext cx="7613650" cy="4535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Объект 2"/>
          <p:cNvSpPr txBox="1">
            <a:spLocks/>
          </p:cNvSpPr>
          <p:nvPr/>
        </p:nvSpPr>
        <p:spPr>
          <a:xfrm>
            <a:off x="325926" y="692696"/>
            <a:ext cx="8566554" cy="136815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rgbClr val="C00000"/>
                </a:solidFill>
              </a:rPr>
              <a:t>Симметричный</a:t>
            </a:r>
            <a:r>
              <a:rPr lang="ru-RU" dirty="0" smtClean="0">
                <a:solidFill>
                  <a:schemeClr val="tx1"/>
                </a:solidFill>
              </a:rPr>
              <a:t> систолический </a:t>
            </a:r>
            <a:r>
              <a:rPr lang="ru-RU" dirty="0" err="1" smtClean="0">
                <a:solidFill>
                  <a:schemeClr val="tx1"/>
                </a:solidFill>
              </a:rPr>
              <a:t>полуполосный</a:t>
            </a:r>
            <a:r>
              <a:rPr lang="ru-RU" dirty="0" smtClean="0">
                <a:solidFill>
                  <a:schemeClr val="tx1"/>
                </a:solidFill>
              </a:rPr>
              <a:t> фильтр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561767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 smtClean="0">
                <a:solidFill>
                  <a:schemeClr val="tx1"/>
                </a:solidFill>
              </a:rPr>
              <a:t>Полуполосные</a:t>
            </a:r>
            <a:r>
              <a:rPr lang="ru-RU" sz="2800" dirty="0" smtClean="0">
                <a:solidFill>
                  <a:schemeClr val="tx1"/>
                </a:solidFill>
              </a:rPr>
              <a:t> фильтры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96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59736"/>
              </p:ext>
            </p:extLst>
          </p:nvPr>
        </p:nvGraphicFramePr>
        <p:xfrm>
          <a:off x="200847" y="1567620"/>
          <a:ext cx="8814313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52" name="Visio" r:id="rId3" imgW="6295988" imgH="514350" progId="Visio.Drawing.15">
                  <p:embed/>
                </p:oleObj>
              </mc:Choice>
              <mc:Fallback>
                <p:oleObj name="Visio" r:id="rId3" imgW="6295988" imgH="51435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847" y="1567620"/>
                        <a:ext cx="8814313" cy="720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325926" y="692697"/>
            <a:ext cx="8566554" cy="504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rgbClr val="C00000"/>
                </a:solidFill>
              </a:rPr>
              <a:t>Применение </a:t>
            </a:r>
            <a:r>
              <a:rPr lang="ru-RU" dirty="0" err="1" smtClean="0">
                <a:solidFill>
                  <a:srgbClr val="C00000"/>
                </a:solidFill>
              </a:rPr>
              <a:t>полуполосных</a:t>
            </a:r>
            <a:r>
              <a:rPr lang="ru-RU" dirty="0" smtClean="0">
                <a:solidFill>
                  <a:srgbClr val="C00000"/>
                </a:solidFill>
              </a:rPr>
              <a:t> фильтров при прореживании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324726" y="2778740"/>
            <a:ext cx="8566554" cy="137034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err="1" smtClean="0">
                <a:solidFill>
                  <a:schemeClr val="accent2"/>
                </a:solidFill>
              </a:rPr>
              <a:t>Полуполосные</a:t>
            </a:r>
            <a:r>
              <a:rPr lang="ru-RU" dirty="0" smtClean="0">
                <a:solidFill>
                  <a:schemeClr val="accent2"/>
                </a:solidFill>
              </a:rPr>
              <a:t> фильтры без умножителей:</a:t>
            </a:r>
          </a:p>
          <a:p>
            <a:pPr marL="0" indent="0" fontAlgn="auto">
              <a:buNone/>
            </a:pPr>
            <a:r>
              <a:rPr lang="en-US" dirty="0" err="1" smtClean="0">
                <a:solidFill>
                  <a:schemeClr val="tx1"/>
                </a:solidFill>
              </a:rPr>
              <a:t>Tapio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Saramäki</a:t>
            </a:r>
            <a:r>
              <a:rPr lang="en-US" dirty="0">
                <a:solidFill>
                  <a:schemeClr val="tx1"/>
                </a:solidFill>
              </a:rPr>
              <a:t>.</a:t>
            </a:r>
            <a:r>
              <a:rPr lang="en-US" dirty="0" smtClean="0">
                <a:solidFill>
                  <a:schemeClr val="tx1"/>
                </a:solidFill>
              </a:rPr>
              <a:t> Multiplier-free </a:t>
            </a:r>
            <a:r>
              <a:rPr lang="en-US" dirty="0">
                <a:solidFill>
                  <a:schemeClr val="tx1"/>
                </a:solidFill>
              </a:rPr>
              <a:t>half-band filters URL</a:t>
            </a:r>
            <a:r>
              <a:rPr lang="en-US" dirty="0" smtClean="0">
                <a:solidFill>
                  <a:schemeClr val="tx1"/>
                </a:solidFill>
              </a:rPr>
              <a:t>: http://www.cs.tut.fi/~ts/sldsp_part2_identical_subfilters_halfband.pdf</a:t>
            </a:r>
            <a:endParaRPr lang="ru-RU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4496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Многоскоростная обработка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97</a:t>
            </a:fld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79512" y="908720"/>
            <a:ext cx="8566554" cy="403244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fontAlgn="auto">
              <a:buFont typeface="+mj-lt"/>
              <a:buAutoNum type="arabicPeriod"/>
            </a:pPr>
            <a:r>
              <a:rPr lang="ru-RU" dirty="0" err="1" smtClean="0">
                <a:solidFill>
                  <a:schemeClr val="tx1"/>
                </a:solidFill>
              </a:rPr>
              <a:t>Лайонс</a:t>
            </a:r>
            <a:r>
              <a:rPr lang="ru-RU" dirty="0" smtClean="0">
                <a:solidFill>
                  <a:schemeClr val="tx1"/>
                </a:solidFill>
              </a:rPr>
              <a:t> Ричард. Цифровая обработка сигналов: Второе издание. Пер. с англ. – М.: ООО «Бином-Пресс», 2006 г. – 656 с.</a:t>
            </a:r>
          </a:p>
          <a:p>
            <a:pPr marL="457200" indent="-457200" fontAlgn="auto">
              <a:buFont typeface="+mj-lt"/>
              <a:buAutoNum type="arabicPeriod"/>
            </a:pPr>
            <a:r>
              <a:rPr lang="en-US" dirty="0" err="1" smtClean="0">
                <a:solidFill>
                  <a:schemeClr val="tx1"/>
                </a:solidFill>
              </a:rPr>
              <a:t>Vaidyanathan</a:t>
            </a:r>
            <a:r>
              <a:rPr lang="en-US" dirty="0" smtClean="0">
                <a:solidFill>
                  <a:schemeClr val="tx1"/>
                </a:solidFill>
              </a:rPr>
              <a:t> P.  </a:t>
            </a:r>
            <a:r>
              <a:rPr lang="en-US" dirty="0" err="1" smtClean="0">
                <a:solidFill>
                  <a:schemeClr val="tx1"/>
                </a:solidFill>
              </a:rPr>
              <a:t>Multirate</a:t>
            </a:r>
            <a:r>
              <a:rPr lang="en-US" dirty="0" smtClean="0">
                <a:solidFill>
                  <a:schemeClr val="tx1"/>
                </a:solidFill>
              </a:rPr>
              <a:t> Systems and Filter Banks. Prentice-Hall, Upper Saddle River, NJ, 1992</a:t>
            </a:r>
          </a:p>
          <a:p>
            <a:pPr marL="457200" indent="-457200" fontAlgn="auto">
              <a:buFont typeface="+mj-lt"/>
              <a:buAutoNum type="arabicPeriod"/>
            </a:pPr>
            <a:r>
              <a:rPr lang="ru-RU" dirty="0"/>
              <a:t>Витязев В.В., Зайцев А.А. Основы многоскоростной обработки сигналов: Учебное пособие. Часть </a:t>
            </a:r>
            <a:r>
              <a:rPr lang="ru-RU" dirty="0" smtClean="0"/>
              <a:t>1 и 2; </a:t>
            </a:r>
            <a:r>
              <a:rPr lang="ru-RU" dirty="0" err="1"/>
              <a:t>Рязан</a:t>
            </a:r>
            <a:r>
              <a:rPr lang="ru-RU" dirty="0"/>
              <a:t>. гос. </a:t>
            </a:r>
            <a:r>
              <a:rPr lang="ru-RU" dirty="0" err="1"/>
              <a:t>радиотехн</a:t>
            </a:r>
            <a:r>
              <a:rPr lang="ru-RU" dirty="0"/>
              <a:t>. акад. - Рязань, 2006</a:t>
            </a:r>
            <a:r>
              <a:rPr lang="ru-RU" dirty="0" smtClean="0"/>
              <a:t>.</a:t>
            </a:r>
            <a:endParaRPr lang="ru-RU" dirty="0" smtClean="0">
              <a:solidFill>
                <a:schemeClr val="tx1"/>
              </a:solidFill>
            </a:endParaRPr>
          </a:p>
          <a:p>
            <a:pPr marL="457200" indent="-457200" fontAlgn="auto">
              <a:buFont typeface="+mj-lt"/>
              <a:buAutoNum type="arabicPeriod"/>
            </a:pPr>
            <a:r>
              <a:rPr lang="en-US" dirty="0"/>
              <a:t>R. E. </a:t>
            </a:r>
            <a:r>
              <a:rPr lang="en-US" dirty="0" err="1"/>
              <a:t>Crochiere</a:t>
            </a:r>
            <a:r>
              <a:rPr lang="en-US" dirty="0"/>
              <a:t> and L. R. </a:t>
            </a:r>
            <a:r>
              <a:rPr lang="en-US" dirty="0" err="1"/>
              <a:t>Rabiner</a:t>
            </a:r>
            <a:r>
              <a:rPr lang="ru-RU" dirty="0"/>
              <a:t>. </a:t>
            </a:r>
            <a:r>
              <a:rPr lang="en-US" dirty="0" err="1"/>
              <a:t>Multirate</a:t>
            </a:r>
            <a:r>
              <a:rPr lang="en-US" dirty="0"/>
              <a:t> Digital Signal Processing</a:t>
            </a:r>
            <a:r>
              <a:rPr lang="ru-RU" dirty="0"/>
              <a:t>. </a:t>
            </a:r>
            <a:r>
              <a:rPr lang="en-US" dirty="0"/>
              <a:t>Prentice-Hall, </a:t>
            </a:r>
            <a:r>
              <a:rPr lang="en-US" dirty="0" smtClean="0"/>
              <a:t>1983</a:t>
            </a:r>
            <a:endParaRPr lang="ru-RU" dirty="0" smtClean="0"/>
          </a:p>
          <a:p>
            <a:pPr marL="457200" indent="-457200" fontAlgn="auto">
              <a:buFont typeface="+mj-lt"/>
              <a:buAutoNum type="arabicPeriod"/>
            </a:pPr>
            <a:r>
              <a:rPr lang="en-US" dirty="0" err="1">
                <a:solidFill>
                  <a:schemeClr val="tx1"/>
                </a:solidFill>
              </a:rPr>
              <a:t>Tapio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Saramäki</a:t>
            </a:r>
            <a:r>
              <a:rPr lang="en-US" dirty="0">
                <a:solidFill>
                  <a:schemeClr val="tx1"/>
                </a:solidFill>
              </a:rPr>
              <a:t>. </a:t>
            </a:r>
            <a:r>
              <a:rPr lang="en-US" dirty="0" smtClean="0"/>
              <a:t>SGN-2106 </a:t>
            </a:r>
            <a:r>
              <a:rPr lang="en-US" dirty="0" err="1"/>
              <a:t>Multirate</a:t>
            </a:r>
            <a:r>
              <a:rPr lang="en-US" dirty="0"/>
              <a:t> Signal </a:t>
            </a:r>
            <a:r>
              <a:rPr lang="en-US" dirty="0" smtClean="0"/>
              <a:t>Processing</a:t>
            </a:r>
            <a:r>
              <a:rPr lang="ru-RU" dirty="0" smtClean="0"/>
              <a:t>. </a:t>
            </a:r>
            <a:r>
              <a:rPr lang="en-US" dirty="0"/>
              <a:t>URL: http://www.cs.tut.fi/~ts/</a:t>
            </a:r>
            <a:endParaRPr lang="ru-RU" dirty="0" smtClean="0"/>
          </a:p>
          <a:p>
            <a:pPr marL="457200" indent="-457200" fontAlgn="auto">
              <a:buFont typeface="+mj-lt"/>
              <a:buAutoNum type="arabicPeriod"/>
            </a:pPr>
            <a:endParaRPr lang="ru-RU" dirty="0"/>
          </a:p>
          <a:p>
            <a:pPr marL="342900" indent="-342900" fontAlgn="auto">
              <a:buFont typeface="+mj-lt"/>
              <a:buAutoNum type="arabicPeriod"/>
            </a:pP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73197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Прореживание (децимация)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98</a:t>
            </a:fld>
            <a:endParaRPr lang="ru-RU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5524"/>
            <a:ext cx="3500297" cy="2037412"/>
          </a:xfrm>
          <a:prstGeom prst="rect">
            <a:avLst/>
          </a:prstGeom>
        </p:spPr>
      </p:pic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03699"/>
              </p:ext>
            </p:extLst>
          </p:nvPr>
        </p:nvGraphicFramePr>
        <p:xfrm>
          <a:off x="2003795" y="5013176"/>
          <a:ext cx="4198098" cy="759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883" name="Visio" r:id="rId4" imgW="2962278" imgH="523800" progId="Visio.Drawing.15">
                  <p:embed/>
                </p:oleObj>
              </mc:Choice>
              <mc:Fallback>
                <p:oleObj name="Visio" r:id="rId4" imgW="2962278" imgH="5238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3795" y="5013176"/>
                        <a:ext cx="4198098" cy="7594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12912" y="732623"/>
            <a:ext cx="5051576" cy="370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989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</a:rPr>
              <a:t>Прореживание (децимация) сигналов</a:t>
            </a:r>
            <a:endParaRPr lang="ru-RU" sz="28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Анализ и и снтез цифровых устройств.  Слайд  </a:t>
            </a:r>
            <a:fld id="{AEDDE13C-F673-49E1-9234-47F2756A23BF}" type="slidenum">
              <a:rPr lang="ru-RU" smtClean="0"/>
              <a:pPr>
                <a:defRPr/>
              </a:pPr>
              <a:t>99</a:t>
            </a:fld>
            <a:endParaRPr lang="ru-RU" dirty="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71675"/>
              </p:ext>
            </p:extLst>
          </p:nvPr>
        </p:nvGraphicFramePr>
        <p:xfrm>
          <a:off x="198438" y="1350839"/>
          <a:ext cx="8628759" cy="9260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0" name="Visio" r:id="rId3" imgW="5010156" imgH="523800" progId="Visio.Drawing.15">
                  <p:embed/>
                </p:oleObj>
              </mc:Choice>
              <mc:Fallback>
                <p:oleObj name="Visio" r:id="rId3" imgW="5010156" imgH="52380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438" y="1350839"/>
                        <a:ext cx="8628759" cy="9260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Объект 2"/>
          <p:cNvSpPr txBox="1">
            <a:spLocks/>
          </p:cNvSpPr>
          <p:nvPr/>
        </p:nvSpPr>
        <p:spPr>
          <a:xfrm>
            <a:off x="325926" y="692697"/>
            <a:ext cx="8566554" cy="504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rgbClr val="C00000"/>
                </a:solidFill>
              </a:rPr>
              <a:t>При больших </a:t>
            </a:r>
            <a:r>
              <a:rPr lang="en-US" dirty="0" smtClean="0">
                <a:solidFill>
                  <a:srgbClr val="C00000"/>
                </a:solidFill>
              </a:rPr>
              <a:t>R </a:t>
            </a:r>
            <a:r>
              <a:rPr lang="ru-RU" dirty="0" smtClean="0">
                <a:solidFill>
                  <a:srgbClr val="C00000"/>
                </a:solidFill>
              </a:rPr>
              <a:t>эффективнее двухэтапное прореживание отсчётов сигнала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0133938"/>
              </p:ext>
            </p:extLst>
          </p:nvPr>
        </p:nvGraphicFramePr>
        <p:xfrm>
          <a:off x="3563888" y="2514428"/>
          <a:ext cx="1656184" cy="573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1" name="Equation" r:id="rId5" imgW="660240" imgH="228600" progId="Equation.DSMT4">
                  <p:embed/>
                </p:oleObj>
              </mc:Choice>
              <mc:Fallback>
                <p:oleObj name="Equation" r:id="rId5" imgW="660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63888" y="2514428"/>
                        <a:ext cx="1656184" cy="573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0629779"/>
              </p:ext>
            </p:extLst>
          </p:nvPr>
        </p:nvGraphicFramePr>
        <p:xfrm>
          <a:off x="2051720" y="3356992"/>
          <a:ext cx="3774442" cy="202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2" name="Equation" r:id="rId7" imgW="1612800" imgH="863280" progId="Equation.DSMT4">
                  <p:embed/>
                </p:oleObj>
              </mc:Choice>
              <mc:Fallback>
                <p:oleObj name="Equation" r:id="rId7" imgW="1612800" imgH="8632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51720" y="3356992"/>
                        <a:ext cx="3774442" cy="20213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9482014"/>
              </p:ext>
            </p:extLst>
          </p:nvPr>
        </p:nvGraphicFramePr>
        <p:xfrm>
          <a:off x="1259632" y="5435253"/>
          <a:ext cx="1804633" cy="802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73" name="Equation" r:id="rId9" imgW="799920" imgH="355320" progId="Equation.DSMT4">
                  <p:embed/>
                </p:oleObj>
              </mc:Choice>
              <mc:Fallback>
                <p:oleObj name="Equation" r:id="rId9" imgW="799920" imgH="355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259632" y="5435253"/>
                        <a:ext cx="1804633" cy="8020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Объект 2"/>
          <p:cNvSpPr txBox="1">
            <a:spLocks/>
          </p:cNvSpPr>
          <p:nvPr/>
        </p:nvSpPr>
        <p:spPr>
          <a:xfrm>
            <a:off x="3172430" y="5574158"/>
            <a:ext cx="5143985" cy="50405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ru-RU" dirty="0" smtClean="0">
                <a:solidFill>
                  <a:schemeClr val="tx1"/>
                </a:solidFill>
              </a:rPr>
              <a:t>- относительная ширина переходной полосы</a:t>
            </a: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 smtClean="0">
              <a:solidFill>
                <a:schemeClr val="tx1"/>
              </a:solidFill>
            </a:endParaRPr>
          </a:p>
          <a:p>
            <a:pPr fontAlgn="auto">
              <a:buFont typeface="Arial" panose="020B0604020202020204" pitchFamily="34" charset="0"/>
              <a:buChar char="•"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54998699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27079</TotalTime>
  <Words>5750</Words>
  <Application>Microsoft Office PowerPoint</Application>
  <PresentationFormat>Экран (4:3)</PresentationFormat>
  <Paragraphs>1153</Paragraphs>
  <Slides>138</Slides>
  <Notes>3</Notes>
  <HiddenSlides>5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138</vt:i4>
      </vt:variant>
    </vt:vector>
  </HeadingPairs>
  <TitlesOfParts>
    <vt:vector size="150" baseType="lpstr">
      <vt:lpstr>Arial</vt:lpstr>
      <vt:lpstr>Calibri</vt:lpstr>
      <vt:lpstr>Calibri Light</vt:lpstr>
      <vt:lpstr>Cambria Math</vt:lpstr>
      <vt:lpstr>Helvetica</vt:lpstr>
      <vt:lpstr>Symbol</vt:lpstr>
      <vt:lpstr>Times New Roman</vt:lpstr>
      <vt:lpstr>Wingdings</vt:lpstr>
      <vt:lpstr>Ретро</vt:lpstr>
      <vt:lpstr>Equation</vt:lpstr>
      <vt:lpstr>Visio</vt:lpstr>
      <vt:lpstr>Лист</vt:lpstr>
      <vt:lpstr>АНАЛИЗ И СИНТЕЗ ЦИФРОВЫХ УСТРОЙСТВ</vt:lpstr>
      <vt:lpstr>Литература</vt:lpstr>
      <vt:lpstr>Темы</vt:lpstr>
      <vt:lpstr>Методы цифрового спектрального анализа</vt:lpstr>
      <vt:lpstr>Алгоритмы БПФ</vt:lpstr>
      <vt:lpstr>Алгоритм БПФ с прореживанием по времени </vt:lpstr>
      <vt:lpstr>Алгоритм БПФ с прореживанием по времени</vt:lpstr>
      <vt:lpstr>Пример алгоритма БПФ размерности 8 по основанию 2 с прореживанием по времени</vt:lpstr>
      <vt:lpstr>Пример алгоритма БПФ размерности 8 по основанию 2 с прореживанием по времени</vt:lpstr>
      <vt:lpstr>Направленный граф алгоритма БПФ размерности N = 8 по основанию 2 с прореживанием по времени и с замещением (алгоритм Кули-Тьюки). </vt:lpstr>
      <vt:lpstr>Свойства алгоритма БПФ по основанию 2 </vt:lpstr>
      <vt:lpstr>Сравнение вычислительных затрат </vt:lpstr>
      <vt:lpstr>Перестановка данных и двоичная инверсия </vt:lpstr>
      <vt:lpstr>Алгоритм БПФ с прореживанием по частоте </vt:lpstr>
      <vt:lpstr>Алгоритм БПФ с прореживанием по частоте</vt:lpstr>
      <vt:lpstr>Пример построения алгоритма БПФ размерности 8 с прореживанием по частоте</vt:lpstr>
      <vt:lpstr>Алгоритмы БПФ по основанию 2</vt:lpstr>
      <vt:lpstr>Различия алгоритмов БПФ с прореживанием по времени и по частоте</vt:lpstr>
      <vt:lpstr>Вычисление обратного ДПФ по алгоритму прямого </vt:lpstr>
      <vt:lpstr>Алгоритмы БПФ по основанию 4</vt:lpstr>
      <vt:lpstr>Алгоритм БПФ по основанию 4 размерности 16</vt:lpstr>
      <vt:lpstr>Принцип построения алгоритма БПФ с произвольным основанием</vt:lpstr>
      <vt:lpstr>Сравнение БПФ и гребенки фильтров.</vt:lpstr>
      <vt:lpstr>Использование «окон» при спектральном анализе</vt:lpstr>
      <vt:lpstr>Использование «окон» при спектральном анализе</vt:lpstr>
      <vt:lpstr>Использование «окон» при спектральном анализе</vt:lpstr>
      <vt:lpstr>Классические методы спектрального оценивания</vt:lpstr>
      <vt:lpstr>Классические методы спектрального оценивания</vt:lpstr>
      <vt:lpstr>Периодограммный метод оценки СПМ</vt:lpstr>
      <vt:lpstr>Коррелограммный метод оценки СПМ</vt:lpstr>
      <vt:lpstr>Формирование случайных сигналов (шумов)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равномерным распределением</vt:lpstr>
      <vt:lpstr>Формирование случайного сигнала с произвольным распределением</vt:lpstr>
      <vt:lpstr>Формирование случайного сигнала с произвольным распределением</vt:lpstr>
      <vt:lpstr>Формирование случайного сигнала с нормальным распределением</vt:lpstr>
      <vt:lpstr>Формирование случайного сигнала с нормальным распределением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АЛГОРИТМЫ CORDIC</vt:lpstr>
      <vt:lpstr>Построение цифровых приёмных устройств</vt:lpstr>
      <vt:lpstr>Цифровое гетеродинирование</vt:lpstr>
      <vt:lpstr>Цифровое гетеродинирование</vt:lpstr>
      <vt:lpstr>Цифровое гетеродинирование</vt:lpstr>
      <vt:lpstr>Цифровое гетеродинирование</vt:lpstr>
      <vt:lpstr>Цифровое гетеродинирование</vt:lpstr>
      <vt:lpstr>Цифровое гетеродинирование</vt:lpstr>
      <vt:lpstr>Прямой цифровой синтез</vt:lpstr>
      <vt:lpstr>Прямой цифровой синтез</vt:lpstr>
      <vt:lpstr>Прямой цифровой синтез</vt:lpstr>
      <vt:lpstr>Прямой цифровой синтез</vt:lpstr>
      <vt:lpstr>Прямой цифровой синтез</vt:lpstr>
      <vt:lpstr>CIC-фильтры</vt:lpstr>
      <vt:lpstr>CIC-фильтры</vt:lpstr>
      <vt:lpstr>CIC-фильтры</vt:lpstr>
      <vt:lpstr>Гребенчатый КИХ фильтр (ЧХ)</vt:lpstr>
      <vt:lpstr>Гребенчатый КИХ фильтр (ЧХ)</vt:lpstr>
      <vt:lpstr>Каскадное соединение интегратора и гребенчатого КИХ</vt:lpstr>
      <vt:lpstr>Частотная характеристика CIC фильтра</vt:lpstr>
      <vt:lpstr>Частотная характеристика CIC фильтра</vt:lpstr>
      <vt:lpstr>CIC фильтр высших порядков</vt:lpstr>
      <vt:lpstr>ЧХ CIC фильтров в зависимости от порядка N</vt:lpstr>
      <vt:lpstr>Рост разрядности CIC фильтров</vt:lpstr>
      <vt:lpstr>CIC фильтры в задачах децимации</vt:lpstr>
      <vt:lpstr>CIC фильтры в задачах децимации</vt:lpstr>
      <vt:lpstr>CIC фильтры в задачах децимации</vt:lpstr>
      <vt:lpstr>CIC фильтры в задачах децимации</vt:lpstr>
      <vt:lpstr>CIC фильтры в задачах децимации</vt:lpstr>
      <vt:lpstr>Коррекция АЧХ CIC фильтров</vt:lpstr>
      <vt:lpstr>Пример цифрового приемника на основе CIC фильтра</vt:lpstr>
      <vt:lpstr>Пример цифрового приемника на основе CIC фильтра</vt:lpstr>
      <vt:lpstr>Пример цифрового приемника на основе CIC фильтра</vt:lpstr>
      <vt:lpstr>Пример цифрового приемника на основе CIC фильтра</vt:lpstr>
      <vt:lpstr>Пример цифрового приемника на основе CIC фильтра</vt:lpstr>
      <vt:lpstr>Полуполосные фильтры</vt:lpstr>
      <vt:lpstr>Полуполосные фильтры</vt:lpstr>
      <vt:lpstr>Полуполосные фильтры</vt:lpstr>
      <vt:lpstr>Полуполосные фильтры</vt:lpstr>
      <vt:lpstr>Полуполосные фильтры</vt:lpstr>
      <vt:lpstr>Полуполосные фильтры</vt:lpstr>
      <vt:lpstr>Многоскоростная обработка сигналов</vt:lpstr>
      <vt:lpstr>Прореживание (децимация) сигналов</vt:lpstr>
      <vt:lpstr>Прореживание (децимация) сигналов</vt:lpstr>
      <vt:lpstr>Прореживание (децимация) сигналов</vt:lpstr>
      <vt:lpstr>Прореживание (децимация) сигналов</vt:lpstr>
      <vt:lpstr>Интерполяция сигналов</vt:lpstr>
      <vt:lpstr>Преобразование частоты дискретизации</vt:lpstr>
      <vt:lpstr>Полифазные фильтры</vt:lpstr>
      <vt:lpstr>Полифазные фильтры</vt:lpstr>
      <vt:lpstr>Полифазные фильтры</vt:lpstr>
      <vt:lpstr>Полифазные фильтры</vt:lpstr>
      <vt:lpstr>Полифазные фильтры</vt:lpstr>
      <vt:lpstr>Полифазные фильтры</vt:lpstr>
      <vt:lpstr>Полифазные банки фильтров</vt:lpstr>
      <vt:lpstr>Полифазные банки фильтров</vt:lpstr>
      <vt:lpstr>Полифазные банки фильтров</vt:lpstr>
      <vt:lpstr>Полифазные банки фильтров</vt:lpstr>
      <vt:lpstr>Полифазные банки фильтров</vt:lpstr>
      <vt:lpstr>Полифазные банки фильтров</vt:lpstr>
      <vt:lpstr>Тождества Нобеля</vt:lpstr>
      <vt:lpstr>Полифазные банки фильтров</vt:lpstr>
      <vt:lpstr>Полифазные банки фильтров</vt:lpstr>
      <vt:lpstr>Полифазные банки фильтров</vt:lpstr>
      <vt:lpstr>Полифазное БПФ</vt:lpstr>
      <vt:lpstr>Полифазное БПФ</vt:lpstr>
      <vt:lpstr>Полифазное БПФ</vt:lpstr>
      <vt:lpstr>Полифазное БПФ</vt:lpstr>
      <vt:lpstr>Полифазное БПФ</vt:lpstr>
      <vt:lpstr>Полифазное БПФ</vt:lpstr>
      <vt:lpstr>Полифазное БПФ</vt:lpstr>
      <vt:lpstr>Полифазное БПФ</vt:lpstr>
      <vt:lpstr>Полифазное БПФ</vt:lpstr>
      <vt:lpstr>Алгоритм Герцеля (Goertzel algorithm)</vt:lpstr>
      <vt:lpstr>Алгоритм Герцеля (Goertzel algorithm)</vt:lpstr>
      <vt:lpstr>Алгоритм Герцеля (Goertzel algorithm)</vt:lpstr>
      <vt:lpstr>Алгоритм Герцеля (Goertzel algorithm)</vt:lpstr>
      <vt:lpstr>Алгоритм Герцеля (Goertzel algorithm)</vt:lpstr>
      <vt:lpstr>Преобразование Гильберта</vt:lpstr>
      <vt:lpstr>Частотная характеристика преобразователя Гильберта</vt:lpstr>
      <vt:lpstr>Основные свойства преобразования Гильберта</vt:lpstr>
      <vt:lpstr>Преобразователь Гильберта для дискретных сигналов</vt:lpstr>
      <vt:lpstr>Преобразователь Гильберта для дискретных сигналов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Теоретические основы цифровой обработки сигналов</dc:title>
  <dc:creator>Home</dc:creator>
  <cp:lastModifiedBy>vr</cp:lastModifiedBy>
  <cp:revision>1682</cp:revision>
  <dcterms:created xsi:type="dcterms:W3CDTF">2003-12-19T20:37:37Z</dcterms:created>
  <dcterms:modified xsi:type="dcterms:W3CDTF">2014-12-21T19:09:51Z</dcterms:modified>
</cp:coreProperties>
</file>