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33"/>
  </p:notesMasterIdLst>
  <p:handoutMasterIdLst>
    <p:handoutMasterId r:id="rId34"/>
  </p:handoutMasterIdLst>
  <p:sldIdLst>
    <p:sldId id="292" r:id="rId2"/>
    <p:sldId id="293" r:id="rId3"/>
    <p:sldId id="298" r:id="rId4"/>
    <p:sldId id="295" r:id="rId5"/>
    <p:sldId id="302" r:id="rId6"/>
    <p:sldId id="301" r:id="rId7"/>
    <p:sldId id="303" r:id="rId8"/>
    <p:sldId id="304" r:id="rId9"/>
    <p:sldId id="305" r:id="rId10"/>
    <p:sldId id="306" r:id="rId11"/>
    <p:sldId id="307" r:id="rId12"/>
    <p:sldId id="309" r:id="rId13"/>
    <p:sldId id="310" r:id="rId14"/>
    <p:sldId id="312" r:id="rId15"/>
    <p:sldId id="311" r:id="rId16"/>
    <p:sldId id="314" r:id="rId17"/>
    <p:sldId id="315" r:id="rId18"/>
    <p:sldId id="316" r:id="rId19"/>
    <p:sldId id="317" r:id="rId20"/>
    <p:sldId id="318" r:id="rId21"/>
    <p:sldId id="319" r:id="rId22"/>
    <p:sldId id="320" r:id="rId23"/>
    <p:sldId id="321" r:id="rId24"/>
    <p:sldId id="322" r:id="rId25"/>
    <p:sldId id="323" r:id="rId26"/>
    <p:sldId id="324" r:id="rId27"/>
    <p:sldId id="325" r:id="rId28"/>
    <p:sldId id="326" r:id="rId29"/>
    <p:sldId id="328" r:id="rId30"/>
    <p:sldId id="329" r:id="rId31"/>
    <p:sldId id="294" r:id="rId32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81" autoAdjust="0"/>
    <p:restoredTop sz="94624" autoAdjust="0"/>
  </p:normalViewPr>
  <p:slideViewPr>
    <p:cSldViewPr>
      <p:cViewPr>
        <p:scale>
          <a:sx n="60" d="100"/>
          <a:sy n="60" d="100"/>
        </p:scale>
        <p:origin x="-96" y="-9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2796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182A263-EA5B-45D2-9E3B-D3019A2EE397}" type="datetimeFigureOut">
              <a:rPr lang="ru-RU"/>
              <a:pPr>
                <a:defRPr/>
              </a:pPr>
              <a:t>26.02.2014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3E81EDD-DD3D-44D2-97E2-975D925315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5687422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B0F04DC-FE24-457E-B449-3D8DC220BDBB}" type="datetimeFigureOut">
              <a:rPr lang="ru-RU"/>
              <a:pPr>
                <a:defRPr/>
              </a:pPr>
              <a:t>26.02.2014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F40E216-A86C-44CE-A51D-20FEA6801A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0324038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F40E216-A86C-44CE-A51D-20FEA6801A99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518647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31ECD4E-BBCB-4681-BAC0-C4B87F4F0C39}" type="slidenum">
              <a:rPr lang="ru-RU" smtClean="0">
                <a:latin typeface="Calibri" panose="020F0502020204030204" pitchFamily="34" charset="0"/>
              </a:rPr>
              <a:pPr/>
              <a:t>2</a:t>
            </a:fld>
            <a:endParaRPr 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235191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31ECD4E-BBCB-4681-BAC0-C4B87F4F0C39}" type="slidenum">
              <a:rPr lang="ru-RU" smtClean="0">
                <a:latin typeface="Calibri" panose="020F0502020204030204" pitchFamily="34" charset="0"/>
              </a:rPr>
              <a:pPr/>
              <a:t>4</a:t>
            </a:fld>
            <a:endParaRPr 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619113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31ECD4E-BBCB-4681-BAC0-C4B87F4F0C39}" type="slidenum">
              <a:rPr lang="ru-RU" smtClean="0">
                <a:latin typeface="Calibri" panose="020F0502020204030204" pitchFamily="34" charset="0"/>
              </a:rPr>
              <a:pPr/>
              <a:t>6</a:t>
            </a:fld>
            <a:endParaRPr 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619113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31ECD4E-BBCB-4681-BAC0-C4B87F4F0C39}" type="slidenum">
              <a:rPr lang="ru-RU" smtClean="0">
                <a:latin typeface="Calibri" panose="020F0502020204030204" pitchFamily="34" charset="0"/>
              </a:rPr>
              <a:pPr/>
              <a:t>7</a:t>
            </a:fld>
            <a:endParaRPr 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619113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-7938" y="-7938"/>
            <a:ext cx="9169401" cy="6873876"/>
            <a:chOff x="-8466" y="-8468"/>
            <a:chExt cx="9169804" cy="6874935"/>
          </a:xfrm>
        </p:grpSpPr>
        <p:cxnSp>
          <p:nvCxnSpPr>
            <p:cNvPr id="5" name="Straight Connector 16"/>
            <p:cNvCxnSpPr/>
            <p:nvPr/>
          </p:nvCxnSpPr>
          <p:spPr>
            <a:xfrm flipV="1">
              <a:off x="5130498" y="4175239"/>
              <a:ext cx="4022902" cy="2683288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17"/>
            <p:cNvCxnSpPr/>
            <p:nvPr/>
          </p:nvCxnSpPr>
          <p:spPr>
            <a:xfrm>
              <a:off x="7041932" y="-529"/>
              <a:ext cx="1219254" cy="685905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Freeform 18"/>
            <p:cNvSpPr/>
            <p:nvPr/>
          </p:nvSpPr>
          <p:spPr>
            <a:xfrm>
              <a:off x="6891113" y="-529"/>
              <a:ext cx="2270225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19"/>
            <p:cNvSpPr/>
            <p:nvPr/>
          </p:nvSpPr>
          <p:spPr>
            <a:xfrm>
              <a:off x="7205452" y="-8468"/>
              <a:ext cx="1947948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20"/>
            <p:cNvSpPr/>
            <p:nvPr/>
          </p:nvSpPr>
          <p:spPr>
            <a:xfrm>
              <a:off x="6638689" y="3919613"/>
              <a:ext cx="2513123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21"/>
            <p:cNvSpPr/>
            <p:nvPr/>
          </p:nvSpPr>
          <p:spPr>
            <a:xfrm>
              <a:off x="7010180" y="-8468"/>
              <a:ext cx="2143219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22"/>
            <p:cNvSpPr/>
            <p:nvPr/>
          </p:nvSpPr>
          <p:spPr>
            <a:xfrm>
              <a:off x="8296112" y="-8468"/>
              <a:ext cx="857288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23"/>
            <p:cNvSpPr/>
            <p:nvPr/>
          </p:nvSpPr>
          <p:spPr>
            <a:xfrm>
              <a:off x="8077027" y="-8468"/>
              <a:ext cx="1066847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24"/>
            <p:cNvSpPr/>
            <p:nvPr/>
          </p:nvSpPr>
          <p:spPr>
            <a:xfrm>
              <a:off x="8059565" y="4894488"/>
              <a:ext cx="1095423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27"/>
            <p:cNvSpPr/>
            <p:nvPr/>
          </p:nvSpPr>
          <p:spPr>
            <a:xfrm>
              <a:off x="-8466" y="-8468"/>
              <a:ext cx="863639" cy="5698416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DC7B721-CACD-4F08-AE96-A3B5E1F613CD}" type="datetime1">
              <a:rPr lang="ru-RU" smtClean="0"/>
              <a:t>26.02.2014</a:t>
            </a:fld>
            <a:endParaRPr lang="en-US" dirty="0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 smtClean="0"/>
              <a:t>Работа с базами данных, графикой и анимацией. Разработка игр.</a:t>
            </a:r>
            <a:endParaRPr lang="ru-RU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F8A28F-6D1D-43E8-B239-46F30129CE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73078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D7C931-BD26-43C3-826B-BAD2B117C7B8}" type="datetime1">
              <a:rPr lang="ru-RU" smtClean="0"/>
              <a:t>26.02.2014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Работа с базами данных, графикой и анимацией. Разработка игр.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169054-140F-41CA-A4FC-89B1B103E0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9530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826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rgbClr val="C0E474"/>
                </a:solidFill>
              </a:rPr>
              <a:t>“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748463" y="28860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rgbClr val="C0E474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E02E4AB-A700-460E-87B1-929FAE580F74}" type="datetime1">
              <a:rPr lang="ru-RU" smtClean="0"/>
              <a:t>26.02.2014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 smtClean="0"/>
              <a:t>Работа с базами данных, графикой и анимацией. Разработка игр.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968407-1610-4AD0-A877-DA9CEBD8C9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063718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AE1387-C784-484F-B62F-32A231584CC4}" type="datetime1">
              <a:rPr lang="ru-RU" smtClean="0"/>
              <a:t>26.02.2014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Работа с базами данных, графикой и анимацией. Разработка игр.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5CCAE1-9DF3-41F0-B123-D400D83EDB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411829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826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rgbClr val="C0E474"/>
                </a:solidFill>
              </a:rPr>
              <a:t>“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748463" y="28860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rgbClr val="C0E474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7CB4D2E-4AE9-4171-A1F7-23348856C337}" type="datetime1">
              <a:rPr lang="ru-RU" smtClean="0"/>
              <a:t>26.02.2014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 smtClean="0"/>
              <a:t>Работа с базами данных, графикой и анимацией. Разработка игр.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102399-AA95-467B-9340-98B326081C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615523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28CD20-26C8-413F-81F9-A760CEE77C4E}" type="datetime1">
              <a:rPr lang="ru-RU" smtClean="0"/>
              <a:t>26.02.2014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Работа с базами данных, графикой и анимацией. Разработка игр.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90B1B3-3DE0-4375-936F-F1EB06686E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775064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8684E16-153C-4EBF-97C0-43D28F9919E3}" type="datetime1">
              <a:rPr lang="ru-RU" smtClean="0"/>
              <a:t>26.02.2014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 smtClean="0"/>
              <a:t>Работа с базами данных, графикой и анимацией. Разработка игр.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B53EF8-68F0-4627-9B45-02D24719B3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163572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AFD4A00-C980-462D-878D-18F0F78F69EF}" type="datetime1">
              <a:rPr lang="ru-RU" smtClean="0"/>
              <a:t>26.02.2014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 smtClean="0"/>
              <a:t>Работа с базами данных, графикой и анимацией. Разработка игр.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C91CE3-440C-4174-807C-440D0D097F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59063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getdesign.org/wp-content/uploads/2013/04/intel-company-logo-png-hd-sk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25" y="5448300"/>
            <a:ext cx="1857375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676260"/>
          </a:xfrm>
        </p:spPr>
        <p:txBody>
          <a:bodyPr>
            <a:normAutofit/>
          </a:bodyPr>
          <a:lstStyle>
            <a:lvl1pPr>
              <a:defRPr sz="2500"/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9" y="1500174"/>
            <a:ext cx="6347714" cy="4541189"/>
          </a:xfrm>
        </p:spPr>
        <p:txBody>
          <a:bodyPr anchor="ctr"/>
          <a:lstStyle>
            <a:lvl1pPr algn="just">
              <a:lnSpc>
                <a:spcPct val="150000"/>
              </a:lnSpc>
              <a:defRPr sz="2000"/>
            </a:lvl1pPr>
            <a:lvl2pPr algn="just">
              <a:lnSpc>
                <a:spcPct val="150000"/>
              </a:lnSpc>
              <a:defRPr/>
            </a:lvl2pPr>
            <a:lvl3pPr algn="just">
              <a:lnSpc>
                <a:spcPct val="150000"/>
              </a:lnSpc>
              <a:defRPr/>
            </a:lvl3pPr>
            <a:lvl4pPr algn="just">
              <a:lnSpc>
                <a:spcPct val="150000"/>
              </a:lnSpc>
              <a:defRPr/>
            </a:lvl4pPr>
            <a:lvl5pPr algn="just">
              <a:lnSpc>
                <a:spcPct val="150000"/>
              </a:lnSpc>
              <a:defRPr/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5089D2F-B30B-4ACD-935D-E45B960FBE34}" type="datetime1">
              <a:rPr lang="ru-RU" smtClean="0"/>
              <a:t>26.02.2014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 smtClean="0"/>
              <a:t>Работа с базами данных, графикой и анимацией. Разработка игр.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3CE876-0121-4089-AE4A-008797532B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625280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0A8C815-3EDA-435A-BD04-851427246BFF}" type="datetime1">
              <a:rPr lang="ru-RU" smtClean="0"/>
              <a:t>26.02.2014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 smtClean="0"/>
              <a:t>Работа с базами данных, графикой и анимацией. Разработка игр.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31B39-A3CA-42CC-A8FA-65897A3AF8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74111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82C0920-3DD5-4F84-BE7E-28EFB6A9C674}" type="datetime1">
              <a:rPr lang="ru-RU" smtClean="0"/>
              <a:t>26.02.2014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 smtClean="0"/>
              <a:t>Работа с базами данных, графикой и анимацией. Разработка игр.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56DFFE-10C5-4F72-94D8-E06E962D12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372682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697E4C5-7A21-486F-BB62-03DD217613D2}" type="datetime1">
              <a:rPr lang="ru-RU" smtClean="0"/>
              <a:t>26.02.2014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 smtClean="0"/>
              <a:t>Работа с базами данных, графикой и анимацией. Разработка игр.</a:t>
            </a: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514D6F-D5ED-42F6-B828-32C797FC20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176073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7CD7C61-C229-4953-B291-88E5B7B2763C}" type="datetime1">
              <a:rPr lang="ru-RU" smtClean="0"/>
              <a:t>26.02.2014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 smtClean="0"/>
              <a:t>Работа с базами данных, графикой и анимацией. Разработка игр.</a:t>
            </a: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960062-D93E-4843-AA1D-AE73F912EC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787241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A16B7DA-D2B3-4360-8B04-0CDD63DF0E92}" type="datetime1">
              <a:rPr lang="ru-RU" smtClean="0"/>
              <a:t>26.02.2014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 smtClean="0"/>
              <a:t>Работа с базами данных, графикой и анимацией. Разработка игр.</a:t>
            </a: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AF8A56-00F0-474A-924B-65C2258404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985540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EC8B083-940B-4F4B-BA17-9AF41DE8B308}" type="datetime1">
              <a:rPr lang="ru-RU" smtClean="0"/>
              <a:t>26.02.2014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 smtClean="0"/>
              <a:t>Работа с базами данных, графикой и анимацией. Разработка игр.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69665-726B-4347-8290-491DF81CDF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60986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A86D1FD-3884-4A3B-AAD0-4D6D80270E2B}" type="datetime1">
              <a:rPr lang="ru-RU" smtClean="0"/>
              <a:t>26.02.2014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 smtClean="0"/>
              <a:t>Работа с базами данных, графикой и анимацией. Разработка игр.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E1188-22B2-4DDC-A475-F62B4F9694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67753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8696">
              <a:srgbClr val="D0EB96"/>
            </a:gs>
            <a:gs pos="67000">
              <a:schemeClr val="accent1">
                <a:lumMod val="45000"/>
                <a:lumOff val="55000"/>
              </a:schemeClr>
            </a:gs>
            <a:gs pos="78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6"/>
          <p:cNvGrpSpPr>
            <a:grpSpLocks/>
          </p:cNvGrpSpPr>
          <p:nvPr/>
        </p:nvGrpSpPr>
        <p:grpSpPr bwMode="auto">
          <a:xfrm>
            <a:off x="-7938" y="-7938"/>
            <a:ext cx="9169401" cy="6873876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90"/>
              <a:ext cx="457221" cy="285317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497" y="4175239"/>
              <a:ext cx="4022902" cy="2683288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1932" y="-529"/>
              <a:ext cx="1219254" cy="685905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113" y="-529"/>
              <a:ext cx="2270225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452" y="-8468"/>
              <a:ext cx="1947948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8689" y="3919613"/>
              <a:ext cx="2513124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180" y="-8468"/>
              <a:ext cx="2143219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6112" y="-8468"/>
              <a:ext cx="857288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027" y="-8468"/>
              <a:ext cx="1066847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59564" y="4894488"/>
              <a:ext cx="1095423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609600"/>
            <a:ext cx="6348413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428750"/>
            <a:ext cx="6348413" cy="461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438" y="6042025"/>
            <a:ext cx="6842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8A9DD18-4899-4761-90FB-4C7791BFF24A}" type="datetime1">
              <a:rPr lang="ru-RU" smtClean="0"/>
              <a:t>26.02.2014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042025"/>
            <a:ext cx="462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ru-RU" smtClean="0"/>
              <a:t>Работа с базами данных, графикой и анимацией. Разработка игр.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5250" y="6042025"/>
            <a:ext cx="51276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chemeClr val="accent1"/>
                </a:solidFill>
                <a:latin typeface="Trebuchet MS" panose="020B0603020202020204" pitchFamily="34" charset="0"/>
              </a:defRPr>
            </a:lvl1pPr>
          </a:lstStyle>
          <a:p>
            <a:pPr>
              <a:defRPr/>
            </a:pPr>
            <a:fld id="{925DC2CF-8A0D-4B76-9EC2-0B69B926D3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  <p:sldLayoutId id="2147483799" r:id="rId8"/>
    <p:sldLayoutId id="2147483800" r:id="rId9"/>
    <p:sldLayoutId id="2147483789" r:id="rId10"/>
    <p:sldLayoutId id="2147483801" r:id="rId11"/>
    <p:sldLayoutId id="2147483790" r:id="rId12"/>
    <p:sldLayoutId id="2147483802" r:id="rId13"/>
    <p:sldLayoutId id="2147483791" r:id="rId14"/>
    <p:sldLayoutId id="2147483803" r:id="rId15"/>
    <p:sldLayoutId id="2147483804" r:id="rId16"/>
  </p:sldLayoutIdLst>
  <p:hf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developer.android.com/guide/components/fundamentals.html" TargetMode="External"/><Relationship Id="rId2" Type="http://schemas.openxmlformats.org/officeDocument/2006/relationships/hyperlink" Target="http://www.androidpit.ru/chto-takoe-vidzhet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ibm.com/developerworks/ru/library/os-android-devel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ctrTitle"/>
          </p:nvPr>
        </p:nvSpPr>
        <p:spPr>
          <a:xfrm>
            <a:off x="755650" y="2714625"/>
            <a:ext cx="6624638" cy="1885950"/>
          </a:xfrm>
        </p:spPr>
        <p:txBody>
          <a:bodyPr/>
          <a:lstStyle/>
          <a:p>
            <a:pPr algn="l" eaLnBrk="1" hangingPunct="1"/>
            <a:r>
              <a:rPr lang="ru-RU" sz="4000" b="1" dirty="0" smtClean="0"/>
              <a:t>Работа с базами данных, графикой и анимацией.</a:t>
            </a:r>
            <a:br>
              <a:rPr lang="ru-RU" sz="4000" b="1" dirty="0" smtClean="0"/>
            </a:br>
            <a:r>
              <a:rPr lang="ru-RU" sz="4000" b="1" dirty="0" smtClean="0"/>
              <a:t>Разработка игр</a:t>
            </a:r>
            <a:endParaRPr lang="ru-RU" sz="4000" b="1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30300" y="4052888"/>
            <a:ext cx="6249988" cy="1096962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Лекция </a:t>
            </a:r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17412" name="Нижний колонтитул 3"/>
          <p:cNvSpPr txBox="1">
            <a:spLocks/>
          </p:cNvSpPr>
          <p:nvPr/>
        </p:nvSpPr>
        <p:spPr bwMode="auto">
          <a:xfrm>
            <a:off x="755650" y="5937250"/>
            <a:ext cx="639445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 defTabSz="6858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 defTabSz="6858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 defTabSz="6858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 defTabSz="6858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 defTabSz="6858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defTabSz="6858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defTabSz="6858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defTabSz="6858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defTabSz="6858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sz="1400" dirty="0" smtClean="0"/>
              <a:t>Введение в разработку приложений для смартфонов на ОС </a:t>
            </a:r>
            <a:r>
              <a:rPr lang="ru-RU" sz="1400" dirty="0" err="1" smtClean="0"/>
              <a:t>Android</a:t>
            </a:r>
            <a:endParaRPr lang="ru-RU" sz="1400" dirty="0">
              <a:solidFill>
                <a:srgbClr val="898989"/>
              </a:solidFill>
            </a:endParaRPr>
          </a:p>
        </p:txBody>
      </p:sp>
      <p:pic>
        <p:nvPicPr>
          <p:cNvPr id="17413" name="Picture 5" descr="http://upload.wikimedia.org/wikipedia/commons/6/66/Android_robo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300" y="306388"/>
            <a:ext cx="1566863" cy="186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599" y="1644190"/>
            <a:ext cx="6347714" cy="4305090"/>
          </a:xfrm>
        </p:spPr>
        <p:txBody>
          <a:bodyPr/>
          <a:lstStyle/>
          <a:p>
            <a:r>
              <a:rPr lang="ru-RU" dirty="0" smtClean="0"/>
              <a:t>Такие запросы используются для добавления, изменения или удаления </a:t>
            </a:r>
            <a:r>
              <a:rPr lang="ru-RU" dirty="0" smtClean="0"/>
              <a:t>записей</a:t>
            </a:r>
          </a:p>
          <a:p>
            <a:pPr>
              <a:buNone/>
            </a:pPr>
            <a:r>
              <a:rPr lang="ru-RU" dirty="0" smtClean="0"/>
              <a:t>	</a:t>
            </a:r>
            <a:r>
              <a:rPr lang="ru-RU" sz="1800" dirty="0" smtClean="0"/>
              <a:t>Добавление строки: </a:t>
            </a:r>
          </a:p>
          <a:p>
            <a:pPr>
              <a:buNone/>
            </a:pPr>
            <a:r>
              <a:rPr lang="ru-RU" sz="1800" dirty="0" smtClean="0"/>
              <a:t>	</a:t>
            </a:r>
            <a:r>
              <a:rPr lang="ru-RU" sz="1800" dirty="0" smtClean="0"/>
              <a:t>	</a:t>
            </a:r>
            <a:r>
              <a:rPr lang="en-US" sz="1800" dirty="0" smtClean="0"/>
              <a:t>insert </a:t>
            </a:r>
            <a:r>
              <a:rPr lang="en-US" sz="1800" dirty="0" smtClean="0"/>
              <a:t>into </a:t>
            </a:r>
            <a:r>
              <a:rPr lang="en-US" sz="1800" dirty="0" err="1" smtClean="0"/>
              <a:t>Table_Name</a:t>
            </a:r>
            <a:r>
              <a:rPr lang="en-US" sz="1800" dirty="0" smtClean="0"/>
              <a:t> values(null, value1, value2</a:t>
            </a:r>
            <a:r>
              <a:rPr lang="en-US" sz="1800" dirty="0" smtClean="0"/>
              <a:t>);</a:t>
            </a: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	Удаление </a:t>
            </a:r>
            <a:r>
              <a:rPr lang="ru-RU" sz="1800" dirty="0" smtClean="0"/>
              <a:t>строки:</a:t>
            </a:r>
          </a:p>
          <a:p>
            <a:pPr>
              <a:buNone/>
            </a:pPr>
            <a:r>
              <a:rPr lang="ru-RU" sz="1800" dirty="0" smtClean="0"/>
              <a:t>		</a:t>
            </a:r>
            <a:r>
              <a:rPr lang="en-US" sz="1800" dirty="0" smtClean="0"/>
              <a:t>delete </a:t>
            </a:r>
            <a:r>
              <a:rPr lang="en-US" sz="1800" dirty="0" smtClean="0"/>
              <a:t>from </a:t>
            </a:r>
            <a:r>
              <a:rPr lang="en-US" sz="1800" dirty="0" err="1" smtClean="0"/>
              <a:t>Table_Name</a:t>
            </a:r>
            <a:r>
              <a:rPr lang="en-US" sz="1800" dirty="0" smtClean="0"/>
              <a:t>;</a:t>
            </a:r>
            <a:endParaRPr lang="ru-RU" sz="1800" dirty="0" smtClean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Работа с базами данных, графикой и анимацией. Разработка игр.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609600" y="609600"/>
            <a:ext cx="6348413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defTabSz="457200" eaLnBrk="1" hangingPunct="1"/>
            <a:r>
              <a:rPr lang="en-US" sz="36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Modification</a:t>
            </a:r>
            <a:r>
              <a:rPr lang="ru-RU" sz="36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-запросы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147" name="Picture 3" descr="J:\work\Лекции-лабы-презенташки\ddl-search.biz_03Modificatio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3883868"/>
            <a:ext cx="3810001" cy="2857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599" y="1644190"/>
            <a:ext cx="6347714" cy="4305090"/>
          </a:xfrm>
        </p:spPr>
        <p:txBody>
          <a:bodyPr/>
          <a:lstStyle/>
          <a:p>
            <a:r>
              <a:rPr lang="ru-RU" dirty="0" smtClean="0"/>
              <a:t>Такие запросы позволяют получать выборки из таблицы по различным критериям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	</a:t>
            </a:r>
            <a:endParaRPr lang="ru-RU" dirty="0" smtClean="0"/>
          </a:p>
          <a:p>
            <a:pPr>
              <a:buNone/>
            </a:pPr>
            <a:r>
              <a:rPr lang="ru-RU" sz="1800" dirty="0" smtClean="0"/>
              <a:t> 	Пример </a:t>
            </a:r>
            <a:r>
              <a:rPr lang="ru-RU" sz="1800" dirty="0" smtClean="0"/>
              <a:t>запроса </a:t>
            </a:r>
            <a:r>
              <a:rPr lang="ru-RU" sz="1800" dirty="0" smtClean="0"/>
              <a:t>: </a:t>
            </a:r>
          </a:p>
          <a:p>
            <a:pPr>
              <a:lnSpc>
                <a:spcPct val="100000"/>
              </a:lnSpc>
              <a:buNone/>
            </a:pPr>
            <a:r>
              <a:rPr lang="ru-RU" sz="1800" dirty="0" smtClean="0"/>
              <a:t>		</a:t>
            </a:r>
            <a:r>
              <a:rPr lang="en-US" sz="1800" dirty="0" smtClean="0"/>
              <a:t>select </a:t>
            </a:r>
            <a:r>
              <a:rPr lang="en-US" sz="1800" dirty="0" smtClean="0"/>
              <a:t>* from </a:t>
            </a:r>
            <a:r>
              <a:rPr lang="en-US" sz="1800" dirty="0" err="1" smtClean="0"/>
              <a:t>Table_Name</a:t>
            </a:r>
            <a:r>
              <a:rPr lang="en-US" sz="1800" dirty="0" smtClean="0"/>
              <a:t> where (_id = </a:t>
            </a:r>
            <a:r>
              <a:rPr lang="en-US" sz="1800" dirty="0" err="1" smtClean="0"/>
              <a:t>smth</a:t>
            </a:r>
            <a:r>
              <a:rPr lang="en-US" sz="1800" dirty="0" smtClean="0"/>
              <a:t>);</a:t>
            </a:r>
            <a:endParaRPr lang="ru-RU" sz="1800" dirty="0" smtClean="0"/>
          </a:p>
          <a:p>
            <a:pPr>
              <a:lnSpc>
                <a:spcPct val="100000"/>
              </a:lnSpc>
              <a:buNone/>
            </a:pPr>
            <a:r>
              <a:rPr lang="ru-RU" sz="1800" dirty="0" smtClean="0"/>
              <a:t>		</a:t>
            </a:r>
            <a:r>
              <a:rPr lang="en-US" sz="1800" dirty="0" smtClean="0"/>
              <a:t>select </a:t>
            </a:r>
            <a:r>
              <a:rPr lang="en-US" sz="1800" dirty="0" smtClean="0"/>
              <a:t>Field_Name_1, Field_Name_2 from </a:t>
            </a:r>
            <a:r>
              <a:rPr lang="en-US" sz="1800" dirty="0" err="1" smtClean="0"/>
              <a:t>Table_Name</a:t>
            </a:r>
            <a:endParaRPr lang="ru-RU" sz="1800" dirty="0" smtClean="0"/>
          </a:p>
          <a:p>
            <a:pPr>
              <a:lnSpc>
                <a:spcPct val="100000"/>
              </a:lnSpc>
              <a:buNone/>
            </a:pPr>
            <a:r>
              <a:rPr lang="ru-RU" sz="1800" dirty="0" smtClean="0"/>
              <a:t>		</a:t>
            </a:r>
            <a:r>
              <a:rPr lang="en-US" sz="1800" dirty="0" smtClean="0"/>
              <a:t>Field_Name_1 </a:t>
            </a:r>
            <a:r>
              <a:rPr lang="en-US" sz="1800" dirty="0" smtClean="0"/>
              <a:t>= </a:t>
            </a:r>
            <a:r>
              <a:rPr lang="en-US" sz="1800" dirty="0" err="1" smtClean="0"/>
              <a:t>smth</a:t>
            </a:r>
            <a:r>
              <a:rPr lang="en-US" sz="1800" dirty="0" smtClean="0"/>
              <a:t>);</a:t>
            </a:r>
            <a:endParaRPr lang="ru-RU" dirty="0" smtClean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Работа с базами данных, графикой и анимацией. Разработка игр.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609600" y="609600"/>
            <a:ext cx="6348413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defTabSz="457200" eaLnBrk="1" hangingPunct="1"/>
            <a:r>
              <a:rPr lang="en-US" sz="36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Query </a:t>
            </a:r>
            <a:r>
              <a:rPr lang="ru-RU" sz="36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-запросы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170" name="Picture 2" descr="J:\work\Лекции-лабы-презенташки\ddl-search.biz_03Query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2276872"/>
            <a:ext cx="3810000" cy="2857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019200"/>
          </a:xfrm>
        </p:spPr>
        <p:txBody>
          <a:bodyPr>
            <a:noAutofit/>
          </a:bodyPr>
          <a:lstStyle/>
          <a:p>
            <a:pPr eaLnBrk="1" hangingPunct="1"/>
            <a:r>
              <a:rPr lang="ru-RU" sz="3600" dirty="0" smtClean="0"/>
              <a:t>Создание и обновление БД. Класс </a:t>
            </a:r>
            <a:r>
              <a:rPr lang="en-US" sz="3600" dirty="0" err="1" smtClean="0"/>
              <a:t>SQLiteOpenHelper</a:t>
            </a:r>
            <a:endParaRPr lang="ru-RU" sz="3600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598" y="1916832"/>
            <a:ext cx="6626697" cy="4124531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		Методы</a:t>
            </a:r>
            <a:r>
              <a:rPr lang="ru-RU" dirty="0" smtClean="0"/>
              <a:t>:</a:t>
            </a:r>
          </a:p>
          <a:p>
            <a:pPr lvl="1">
              <a:lnSpc>
                <a:spcPct val="100000"/>
              </a:lnSpc>
            </a:pPr>
            <a:r>
              <a:rPr lang="en-US" sz="1800" dirty="0" err="1" smtClean="0"/>
              <a:t>onCreate</a:t>
            </a:r>
            <a:r>
              <a:rPr lang="ru-RU" sz="1800" dirty="0" smtClean="0"/>
              <a:t>() — вызывается при первом создании базы </a:t>
            </a:r>
            <a:r>
              <a:rPr lang="ru-RU" sz="1800" dirty="0" smtClean="0"/>
              <a:t>данных</a:t>
            </a:r>
            <a:endParaRPr lang="ru-RU" sz="1800" dirty="0" smtClean="0"/>
          </a:p>
          <a:p>
            <a:pPr lvl="1">
              <a:lnSpc>
                <a:spcPct val="100000"/>
              </a:lnSpc>
            </a:pPr>
            <a:r>
              <a:rPr lang="en-US" sz="1800" dirty="0" err="1" smtClean="0"/>
              <a:t>onUpgrade</a:t>
            </a:r>
            <a:r>
              <a:rPr lang="ru-RU" sz="1800" dirty="0" smtClean="0"/>
              <a:t>() — вызывается, когда необходимо обновить базу </a:t>
            </a:r>
            <a:r>
              <a:rPr lang="ru-RU" sz="1800" dirty="0" smtClean="0"/>
              <a:t>данных</a:t>
            </a:r>
          </a:p>
          <a:p>
            <a:pPr lvl="1">
              <a:lnSpc>
                <a:spcPct val="100000"/>
              </a:lnSpc>
            </a:pPr>
            <a:r>
              <a:rPr lang="en-US" sz="1800" dirty="0" err="1" smtClean="0"/>
              <a:t>onOpen</a:t>
            </a:r>
            <a:r>
              <a:rPr lang="ru-RU" sz="1800" dirty="0" smtClean="0"/>
              <a:t>() — вызывается при открытии базы </a:t>
            </a:r>
            <a:r>
              <a:rPr lang="ru-RU" sz="1800" dirty="0" smtClean="0"/>
              <a:t>данных</a:t>
            </a:r>
            <a:endParaRPr lang="ru-RU" sz="180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Работа с базами данных, графикой и анимацией. Разработка игр.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pic>
        <p:nvPicPr>
          <p:cNvPr id="10242" name="Picture 2" descr="J:\work\Лекции-лабы-презенташки\unjumble_androi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1412776"/>
            <a:ext cx="1656383" cy="17562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019200"/>
          </a:xfrm>
        </p:spPr>
        <p:txBody>
          <a:bodyPr>
            <a:noAutofit/>
          </a:bodyPr>
          <a:lstStyle/>
          <a:p>
            <a:pPr eaLnBrk="1" hangingPunct="1"/>
            <a:r>
              <a:rPr lang="ru-RU" sz="3600" dirty="0" smtClean="0"/>
              <a:t>Работа с БД напрямую. </a:t>
            </a:r>
            <a:br>
              <a:rPr lang="ru-RU" sz="3600" dirty="0" smtClean="0"/>
            </a:br>
            <a:r>
              <a:rPr lang="ru-RU" sz="3600" dirty="0" smtClean="0"/>
              <a:t>Класс </a:t>
            </a:r>
            <a:r>
              <a:rPr lang="en-US" sz="3600" dirty="0" err="1" smtClean="0"/>
              <a:t>SQLiteDatabase</a:t>
            </a:r>
            <a:endParaRPr lang="ru-RU" sz="3600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598" y="1916832"/>
            <a:ext cx="6842721" cy="4124531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	Методы:</a:t>
            </a:r>
          </a:p>
          <a:p>
            <a:pPr lvl="1"/>
            <a:r>
              <a:rPr lang="en-US" sz="1800" dirty="0" err="1" smtClean="0"/>
              <a:t>openDatabase</a:t>
            </a:r>
            <a:r>
              <a:rPr lang="ru-RU" sz="1800" dirty="0" smtClean="0"/>
              <a:t>() – позволяет открыть базу </a:t>
            </a:r>
            <a:r>
              <a:rPr lang="ru-RU" sz="1800" dirty="0" smtClean="0"/>
              <a:t>данных</a:t>
            </a:r>
          </a:p>
          <a:p>
            <a:pPr lvl="1"/>
            <a:r>
              <a:rPr lang="en-US" sz="1800" dirty="0" smtClean="0"/>
              <a:t>update</a:t>
            </a:r>
            <a:r>
              <a:rPr lang="ru-RU" sz="1800" dirty="0" smtClean="0"/>
              <a:t>() – позволяет обновить строки таблицы </a:t>
            </a:r>
            <a:r>
              <a:rPr lang="ru-RU" sz="1800" dirty="0" smtClean="0"/>
              <a:t>БД</a:t>
            </a:r>
            <a:endParaRPr lang="ru-RU" sz="1800" dirty="0" smtClean="0"/>
          </a:p>
          <a:p>
            <a:pPr lvl="1"/>
            <a:r>
              <a:rPr lang="en-US" sz="1800" dirty="0" smtClean="0"/>
              <a:t>insert</a:t>
            </a:r>
            <a:r>
              <a:rPr lang="ru-RU" sz="1800" dirty="0" smtClean="0"/>
              <a:t>() – позволяет добавлять строки в таблицу </a:t>
            </a:r>
            <a:r>
              <a:rPr lang="ru-RU" sz="1800" dirty="0" smtClean="0"/>
              <a:t>БД</a:t>
            </a:r>
            <a:endParaRPr lang="ru-RU" sz="1800" dirty="0" smtClean="0"/>
          </a:p>
          <a:p>
            <a:pPr lvl="1"/>
            <a:r>
              <a:rPr lang="en-US" sz="1800" dirty="0" smtClean="0"/>
              <a:t>delete</a:t>
            </a:r>
            <a:r>
              <a:rPr lang="ru-RU" sz="1800" dirty="0" smtClean="0"/>
              <a:t>() – позволяет удалять строки из таблицы </a:t>
            </a:r>
            <a:r>
              <a:rPr lang="ru-RU" sz="1800" dirty="0" smtClean="0"/>
              <a:t>БД</a:t>
            </a:r>
            <a:endParaRPr lang="ru-RU" sz="1800" dirty="0" smtClean="0"/>
          </a:p>
          <a:p>
            <a:pPr lvl="1"/>
            <a:r>
              <a:rPr lang="en-US" sz="1800" dirty="0" smtClean="0"/>
              <a:t>query</a:t>
            </a:r>
            <a:r>
              <a:rPr lang="ru-RU" sz="1800" dirty="0" smtClean="0"/>
              <a:t>() – позволяет составлять запросы </a:t>
            </a:r>
            <a:r>
              <a:rPr lang="ru-RU" sz="1800" dirty="0" smtClean="0"/>
              <a:t>к БД</a:t>
            </a:r>
            <a:endParaRPr lang="ru-RU" sz="1800" dirty="0" smtClean="0"/>
          </a:p>
          <a:p>
            <a:pPr lvl="1"/>
            <a:r>
              <a:rPr lang="en-US" sz="1800" dirty="0" err="1" smtClean="0"/>
              <a:t>execSQL</a:t>
            </a:r>
            <a:r>
              <a:rPr lang="ru-RU" sz="1800" dirty="0" smtClean="0"/>
              <a:t>() – позволяет выполнять </a:t>
            </a:r>
            <a:r>
              <a:rPr lang="ru-RU" sz="1800" dirty="0" smtClean="0"/>
              <a:t>запрос </a:t>
            </a:r>
            <a:r>
              <a:rPr lang="ru-RU" sz="1800" dirty="0" smtClean="0"/>
              <a:t>к </a:t>
            </a:r>
            <a:r>
              <a:rPr lang="ru-RU" sz="1800" dirty="0" smtClean="0"/>
              <a:t>БД</a:t>
            </a:r>
            <a:endParaRPr lang="ru-RU" sz="180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Работа с базами данных, графикой и анимацией. Разработка игр.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pic>
        <p:nvPicPr>
          <p:cNvPr id="9218" name="Picture 2" descr="J:\work\Лекции-лабы-презенташки\unnamed (1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908720"/>
            <a:ext cx="1728192" cy="1728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019200"/>
          </a:xfrm>
        </p:spPr>
        <p:txBody>
          <a:bodyPr>
            <a:noAutofit/>
          </a:bodyPr>
          <a:lstStyle/>
          <a:p>
            <a:pPr eaLnBrk="1" hangingPunct="1"/>
            <a:r>
              <a:rPr lang="ru-RU" sz="3600" dirty="0" smtClean="0"/>
              <a:t>Другие классы</a:t>
            </a:r>
            <a:endParaRPr lang="ru-RU" sz="3600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598" y="1916832"/>
            <a:ext cx="6842721" cy="4124531"/>
          </a:xfrm>
        </p:spPr>
        <p:txBody>
          <a:bodyPr/>
          <a:lstStyle/>
          <a:p>
            <a:r>
              <a:rPr lang="ru-RU" sz="1800" dirty="0" smtClean="0"/>
              <a:t>Для добавления новых строк в таблицу используется класс </a:t>
            </a:r>
            <a:r>
              <a:rPr lang="en-US" sz="1800" dirty="0" err="1" smtClean="0"/>
              <a:t>ContentValues</a:t>
            </a:r>
            <a:r>
              <a:rPr lang="ru-RU" sz="1800" dirty="0" smtClean="0"/>
              <a:t>, каждый объект этого класса представляет собой одну строку </a:t>
            </a:r>
            <a:r>
              <a:rPr lang="ru-RU" sz="1800" dirty="0" smtClean="0"/>
              <a:t>таблицы</a:t>
            </a:r>
            <a:endParaRPr lang="ru-RU" sz="1800" dirty="0" smtClean="0"/>
          </a:p>
          <a:p>
            <a:r>
              <a:rPr lang="ru-RU" sz="1800" dirty="0" smtClean="0"/>
              <a:t>Для получения результатов запросов к базе данных используется класс </a:t>
            </a:r>
            <a:r>
              <a:rPr lang="en-US" sz="1800" dirty="0" smtClean="0"/>
              <a:t>Cursor</a:t>
            </a:r>
            <a:r>
              <a:rPr lang="ru-RU" sz="1800" dirty="0" smtClean="0"/>
              <a:t>, объекты этого класса ссылаются на результирующий набор </a:t>
            </a:r>
            <a:r>
              <a:rPr lang="ru-RU" sz="1800" dirty="0" smtClean="0"/>
              <a:t>данных</a:t>
            </a:r>
            <a:endParaRPr lang="ru-RU" sz="1800" dirty="0" smtClean="0"/>
          </a:p>
          <a:p>
            <a:endParaRPr lang="ru-RU" sz="180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Работа с базами данных, графикой и анимацией. Разработка игр.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3600" dirty="0" smtClean="0"/>
              <a:t>Content Providers</a:t>
            </a:r>
            <a:endParaRPr lang="ru-RU" sz="3600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dirty="0" err="1" smtClean="0"/>
              <a:t>Контент-провайдеры</a:t>
            </a:r>
            <a:r>
              <a:rPr lang="ru-RU" dirty="0" smtClean="0"/>
              <a:t> </a:t>
            </a:r>
            <a:r>
              <a:rPr lang="ru-RU" dirty="0" smtClean="0"/>
              <a:t>необходимо </a:t>
            </a:r>
            <a:r>
              <a:rPr lang="ru-RU" dirty="0" smtClean="0"/>
              <a:t>использовать, чтобы открыть доступ к базе данных другим приложениям</a:t>
            </a:r>
          </a:p>
          <a:p>
            <a:r>
              <a:rPr lang="ru-RU" dirty="0" smtClean="0"/>
              <a:t>Информация</a:t>
            </a:r>
            <a:r>
              <a:rPr lang="ru-RU" dirty="0" smtClean="0"/>
              <a:t>, управляемая </a:t>
            </a:r>
            <a:r>
              <a:rPr lang="ru-RU" dirty="0" err="1" smtClean="0"/>
              <a:t>контент-провайдером</a:t>
            </a:r>
            <a:r>
              <a:rPr lang="ru-RU" dirty="0" smtClean="0"/>
              <a:t>, </a:t>
            </a:r>
            <a:r>
              <a:rPr lang="ru-RU" dirty="0" smtClean="0"/>
              <a:t>адресуется посредством </a:t>
            </a:r>
            <a:r>
              <a:rPr lang="en-US" dirty="0" smtClean="0"/>
              <a:t>URI</a:t>
            </a:r>
            <a:r>
              <a:rPr lang="ru-RU" dirty="0" smtClean="0"/>
              <a:t>: </a:t>
            </a:r>
            <a:r>
              <a:rPr lang="en-US" dirty="0" smtClean="0"/>
              <a:t>content</a:t>
            </a:r>
            <a:r>
              <a:rPr lang="ru-RU" dirty="0" smtClean="0"/>
              <a:t>://</a:t>
            </a:r>
            <a:r>
              <a:rPr lang="en-US" dirty="0" smtClean="0"/>
              <a:t>authority</a:t>
            </a:r>
            <a:r>
              <a:rPr lang="ru-RU" dirty="0" smtClean="0"/>
              <a:t>/</a:t>
            </a:r>
            <a:r>
              <a:rPr lang="en-US" dirty="0" smtClean="0"/>
              <a:t>path</a:t>
            </a:r>
            <a:r>
              <a:rPr lang="ru-RU" dirty="0" smtClean="0"/>
              <a:t>/</a:t>
            </a:r>
            <a:r>
              <a:rPr lang="en-US" dirty="0" smtClean="0"/>
              <a:t>id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Работа с базами данных, графикой и анимацией. Разработка игр.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  <p:pic>
        <p:nvPicPr>
          <p:cNvPr id="8194" name="Picture 2" descr="J:\work\Лекции-лабы-презенташки\tumblr_inline_n1j3khUnY41rvn7y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620688"/>
            <a:ext cx="4608512" cy="2304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Анимация</a:t>
            </a:r>
            <a:endParaRPr lang="ru-RU" sz="4000" dirty="0"/>
          </a:p>
        </p:txBody>
      </p:sp>
      <p:sp>
        <p:nvSpPr>
          <p:cNvPr id="7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09600" y="6042025"/>
            <a:ext cx="4622800" cy="365125"/>
          </a:xfrm>
        </p:spPr>
        <p:txBody>
          <a:bodyPr/>
          <a:lstStyle/>
          <a:p>
            <a:pPr>
              <a:defRPr/>
            </a:pPr>
            <a:r>
              <a:rPr lang="ru-RU" smtClean="0"/>
              <a:t>Работа с базами данных, графикой и анимацией. Разработка игр.</a:t>
            </a:r>
            <a:endParaRPr lang="en-US" dirty="0"/>
          </a:p>
        </p:txBody>
      </p:sp>
      <p:sp>
        <p:nvSpPr>
          <p:cNvPr id="8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445250" y="6042025"/>
            <a:ext cx="512763" cy="365125"/>
          </a:xfrm>
        </p:spPr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sz="3600" dirty="0" smtClean="0"/>
              <a:t>Системы анимации</a:t>
            </a:r>
            <a:endParaRPr lang="ru-RU" sz="3600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Анимация свойств</a:t>
            </a:r>
          </a:p>
          <a:p>
            <a:r>
              <a:rPr lang="ru-RU" dirty="0" smtClean="0"/>
              <a:t>Анимация </a:t>
            </a:r>
            <a:r>
              <a:rPr lang="ru-RU" dirty="0" smtClean="0"/>
              <a:t>компонентов пользовательского </a:t>
            </a:r>
            <a:r>
              <a:rPr lang="ru-RU" dirty="0" smtClean="0"/>
              <a:t>интерфейса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Работа с базами данных, графикой и анимацией. Разработка игр.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  <p:pic>
        <p:nvPicPr>
          <p:cNvPr id="11266" name="Picture 2" descr="J:\work\Лекции-лабы-презенташки\mighty-cube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39" y="1628800"/>
            <a:ext cx="5150929" cy="21720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sz="3600" dirty="0" smtClean="0"/>
              <a:t>Анимация свойств</a:t>
            </a:r>
            <a:endParaRPr lang="ru-RU" sz="3600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Позволяет </a:t>
            </a:r>
            <a:r>
              <a:rPr lang="ru-RU" dirty="0" smtClean="0"/>
              <a:t>определить анимацию для изменения любого свойства </a:t>
            </a:r>
            <a:r>
              <a:rPr lang="ru-RU" dirty="0" smtClean="0"/>
              <a:t>объекта</a:t>
            </a:r>
          </a:p>
          <a:p>
            <a:pPr>
              <a:buNone/>
            </a:pPr>
            <a:r>
              <a:rPr lang="ru-RU" dirty="0" smtClean="0"/>
              <a:t>	Характеристики:</a:t>
            </a:r>
          </a:p>
          <a:p>
            <a:pPr lvl="1">
              <a:lnSpc>
                <a:spcPct val="100000"/>
              </a:lnSpc>
            </a:pPr>
            <a:r>
              <a:rPr lang="ru-RU" sz="1800" b="1" dirty="0" smtClean="0"/>
              <a:t>Продолжительность</a:t>
            </a:r>
            <a:endParaRPr lang="ru-RU" sz="1800" dirty="0" smtClean="0"/>
          </a:p>
          <a:p>
            <a:pPr lvl="1">
              <a:lnSpc>
                <a:spcPct val="100000"/>
              </a:lnSpc>
            </a:pPr>
            <a:r>
              <a:rPr lang="ru-RU" sz="1800" b="1" dirty="0" smtClean="0"/>
              <a:t>Временная </a:t>
            </a:r>
            <a:r>
              <a:rPr lang="ru-RU" sz="1800" b="1" dirty="0" smtClean="0"/>
              <a:t>интерполяция</a:t>
            </a:r>
            <a:endParaRPr lang="ru-RU" sz="1800" dirty="0" smtClean="0"/>
          </a:p>
          <a:p>
            <a:pPr lvl="1">
              <a:lnSpc>
                <a:spcPct val="100000"/>
              </a:lnSpc>
            </a:pPr>
            <a:r>
              <a:rPr lang="ru-RU" sz="1800" b="1" dirty="0" smtClean="0"/>
              <a:t>Количество повторов и </a:t>
            </a:r>
            <a:r>
              <a:rPr lang="ru-RU" sz="1800" b="1" dirty="0" smtClean="0"/>
              <a:t>поведение</a:t>
            </a:r>
            <a:endParaRPr lang="ru-RU" sz="1800" dirty="0" smtClean="0"/>
          </a:p>
          <a:p>
            <a:pPr lvl="1">
              <a:lnSpc>
                <a:spcPct val="100000"/>
              </a:lnSpc>
            </a:pPr>
            <a:r>
              <a:rPr lang="ru-RU" sz="1800" b="1" dirty="0" smtClean="0"/>
              <a:t>Группа </a:t>
            </a:r>
            <a:r>
              <a:rPr lang="ru-RU" sz="1800" b="1" dirty="0" err="1" smtClean="0"/>
              <a:t>анимаций</a:t>
            </a:r>
            <a:endParaRPr lang="ru-RU" sz="1800" dirty="0" smtClean="0"/>
          </a:p>
          <a:p>
            <a:pPr lvl="1">
              <a:lnSpc>
                <a:spcPct val="100000"/>
              </a:lnSpc>
            </a:pPr>
            <a:r>
              <a:rPr lang="ru-RU" sz="1800" b="1" dirty="0" smtClean="0"/>
              <a:t>Частота обновления </a:t>
            </a:r>
            <a:r>
              <a:rPr lang="ru-RU" sz="1800" b="1" dirty="0" smtClean="0"/>
              <a:t>кадров</a:t>
            </a:r>
            <a:endParaRPr lang="ru-RU" sz="180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Работа с базами данных, графикой и анимацией. Разработка игр.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sz="3600" dirty="0" smtClean="0"/>
              <a:t>Класс </a:t>
            </a:r>
            <a:r>
              <a:rPr lang="en-US" sz="3600" dirty="0" smtClean="0"/>
              <a:t>Animator</a:t>
            </a:r>
            <a:endParaRPr lang="ru-RU" sz="3600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Предоставляет </a:t>
            </a:r>
            <a:r>
              <a:rPr lang="ru-RU" dirty="0" smtClean="0"/>
              <a:t>базовую структуру для создания </a:t>
            </a:r>
            <a:r>
              <a:rPr lang="ru-RU" dirty="0" smtClean="0"/>
              <a:t>анимации</a:t>
            </a:r>
          </a:p>
          <a:p>
            <a:r>
              <a:rPr lang="ru-RU" dirty="0" smtClean="0"/>
              <a:t>На прямую не используется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Работа с базами данных, графикой и анимацией. Разработка игр.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8413" cy="676275"/>
          </a:xfrm>
        </p:spPr>
        <p:txBody>
          <a:bodyPr>
            <a:normAutofit/>
          </a:bodyPr>
          <a:lstStyle/>
          <a:p>
            <a:pPr eaLnBrk="1" hangingPunct="1"/>
            <a:r>
              <a:rPr lang="ru-RU" sz="3600" dirty="0" smtClean="0"/>
              <a:t>Содержание</a:t>
            </a:r>
          </a:p>
        </p:txBody>
      </p:sp>
      <p:sp>
        <p:nvSpPr>
          <p:cNvPr id="18435" name="Объект 2"/>
          <p:cNvSpPr>
            <a:spLocks noGrp="1"/>
          </p:cNvSpPr>
          <p:nvPr>
            <p:ph idx="1"/>
          </p:nvPr>
        </p:nvSpPr>
        <p:spPr>
          <a:xfrm>
            <a:off x="609600" y="1500188"/>
            <a:ext cx="6348413" cy="4541837"/>
          </a:xfrm>
        </p:spPr>
        <p:txBody>
          <a:bodyPr/>
          <a:lstStyle/>
          <a:p>
            <a:r>
              <a:rPr lang="ru-RU" dirty="0" smtClean="0"/>
              <a:t>Введение</a:t>
            </a:r>
          </a:p>
          <a:p>
            <a:r>
              <a:rPr lang="ru-RU" dirty="0" smtClean="0"/>
              <a:t>Основы работы с базами данных, </a:t>
            </a:r>
            <a:r>
              <a:rPr lang="en-US" dirty="0" smtClean="0"/>
              <a:t>SQLite</a:t>
            </a:r>
            <a:endParaRPr lang="ru-RU" dirty="0" smtClean="0"/>
          </a:p>
          <a:p>
            <a:r>
              <a:rPr lang="ru-RU" dirty="0" smtClean="0"/>
              <a:t>Анимация</a:t>
            </a:r>
            <a:endParaRPr lang="ru-RU" dirty="0" smtClean="0"/>
          </a:p>
          <a:p>
            <a:r>
              <a:rPr lang="ru-RU" dirty="0" smtClean="0"/>
              <a:t>2</a:t>
            </a:r>
            <a:r>
              <a:rPr lang="en-US" dirty="0" smtClean="0"/>
              <a:t>D </a:t>
            </a:r>
            <a:r>
              <a:rPr lang="ru-RU" dirty="0" smtClean="0"/>
              <a:t>и </a:t>
            </a:r>
            <a:r>
              <a:rPr lang="en-US" dirty="0" smtClean="0"/>
              <a:t>3D </a:t>
            </a:r>
            <a:r>
              <a:rPr lang="ru-RU" dirty="0" smtClean="0"/>
              <a:t>графика</a:t>
            </a:r>
            <a:endParaRPr lang="ru-RU" dirty="0" smtClean="0"/>
          </a:p>
          <a:p>
            <a:r>
              <a:rPr lang="ru-RU" dirty="0" smtClean="0"/>
              <a:t>Основные принципы разработки игровых приложений для смартфонов</a:t>
            </a:r>
            <a:endParaRPr lang="ru-RU" dirty="0" smtClean="0"/>
          </a:p>
          <a:p>
            <a:pPr eaLnBrk="1" hangingPunct="1"/>
            <a:endParaRPr lang="ru-RU" dirty="0" smtClean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Работа с базами данных, графикой и анимацией. Разработка игр.</a:t>
            </a:r>
            <a:endParaRPr lang="en-US" dirty="0"/>
          </a:p>
        </p:txBody>
      </p:sp>
      <p:sp>
        <p:nvSpPr>
          <p:cNvPr id="18437" name="Номер слайда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657298E-2D38-497D-8F7C-E55FE43A54DA}" type="slidenum">
              <a:rPr lang="en-US" smtClean="0">
                <a:solidFill>
                  <a:schemeClr val="accent1"/>
                </a:solidFill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</a:t>
            </a:fld>
            <a:endParaRPr lang="en-US" dirty="0" smtClean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sz="3600" dirty="0" smtClean="0"/>
              <a:t>Класс </a:t>
            </a:r>
            <a:r>
              <a:rPr lang="en-US" sz="3600" dirty="0" err="1" smtClean="0"/>
              <a:t>ValueAnimator</a:t>
            </a:r>
            <a:endParaRPr lang="ru-RU" sz="3600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Потомок </a:t>
            </a:r>
            <a:r>
              <a:rPr lang="ru-RU" dirty="0" smtClean="0"/>
              <a:t>класса </a:t>
            </a:r>
            <a:r>
              <a:rPr lang="en-US" dirty="0" smtClean="0"/>
              <a:t>Animator </a:t>
            </a:r>
            <a:endParaRPr lang="ru-RU" dirty="0" smtClean="0"/>
          </a:p>
          <a:p>
            <a:r>
              <a:rPr lang="ru-RU" dirty="0" smtClean="0"/>
              <a:t>Обеспечивает </a:t>
            </a:r>
            <a:r>
              <a:rPr lang="ru-RU" dirty="0" smtClean="0"/>
              <a:t>всю основную </a:t>
            </a:r>
            <a:r>
              <a:rPr lang="ru-RU" dirty="0" smtClean="0"/>
              <a:t>функциональность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Работа с базами данных, графикой и анимацией. Разработка игр.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212976"/>
            <a:ext cx="8244408" cy="273859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sz="3600" dirty="0" smtClean="0"/>
              <a:t>Класс </a:t>
            </a:r>
            <a:r>
              <a:rPr lang="en-US" sz="3600" dirty="0" err="1" smtClean="0"/>
              <a:t>AnimatorSet</a:t>
            </a:r>
            <a:r>
              <a:rPr lang="en-US" sz="3600" dirty="0" smtClean="0"/>
              <a:t> </a:t>
            </a:r>
            <a:endParaRPr lang="ru-RU" sz="3600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598" y="1500174"/>
            <a:ext cx="6986737" cy="4541189"/>
          </a:xfrm>
        </p:spPr>
        <p:txBody>
          <a:bodyPr/>
          <a:lstStyle/>
          <a:p>
            <a:r>
              <a:rPr lang="ru-RU" dirty="0" smtClean="0"/>
              <a:t>Потомок </a:t>
            </a:r>
            <a:r>
              <a:rPr lang="ru-RU" dirty="0" smtClean="0"/>
              <a:t>класса </a:t>
            </a:r>
            <a:r>
              <a:rPr lang="en-US" dirty="0" smtClean="0"/>
              <a:t>Animator </a:t>
            </a:r>
            <a:endParaRPr lang="ru-RU" dirty="0" smtClean="0"/>
          </a:p>
          <a:p>
            <a:r>
              <a:rPr lang="ru-RU" dirty="0" smtClean="0"/>
              <a:t>Предоставляет механизмы группировки </a:t>
            </a:r>
            <a:r>
              <a:rPr lang="ru-RU" dirty="0" err="1" smtClean="0"/>
              <a:t>анимаций</a:t>
            </a:r>
            <a:r>
              <a:rPr lang="ru-RU" dirty="0" smtClean="0"/>
              <a:t>, таким образом, что они выполняются некоторым образом относительно друг друга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Работа с базами данных, графикой и анимацией. Разработка игр.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  <p:pic>
        <p:nvPicPr>
          <p:cNvPr id="14337" name="Picture 1" descr="J:\work\Лекции-лабы-презенташки\c38bcfd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3501008"/>
            <a:ext cx="2540000" cy="254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sz="3600" dirty="0" smtClean="0"/>
              <a:t>Классы-вычислители</a:t>
            </a:r>
            <a:endParaRPr lang="ru-RU" sz="3600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500174"/>
            <a:ext cx="7200799" cy="4541189"/>
          </a:xfrm>
        </p:spPr>
        <p:txBody>
          <a:bodyPr/>
          <a:lstStyle/>
          <a:p>
            <a:r>
              <a:rPr lang="ru-RU" dirty="0" smtClean="0"/>
              <a:t>определяют, как вычислять значения заданных свойств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	Вычислители:</a:t>
            </a:r>
          </a:p>
          <a:p>
            <a:pPr lvl="1"/>
            <a:r>
              <a:rPr lang="en-US" sz="1800" dirty="0" err="1" smtClean="0"/>
              <a:t>IntEvaluator</a:t>
            </a:r>
            <a:r>
              <a:rPr lang="en-US" sz="1800" dirty="0" smtClean="0"/>
              <a:t> </a:t>
            </a:r>
            <a:r>
              <a:rPr lang="ru-RU" sz="1800" dirty="0" smtClean="0"/>
              <a:t>для вычисления целочисленных </a:t>
            </a:r>
            <a:r>
              <a:rPr lang="ru-RU" sz="1800" dirty="0" smtClean="0"/>
              <a:t>значений</a:t>
            </a:r>
            <a:endParaRPr lang="ru-RU" sz="1800" dirty="0" smtClean="0"/>
          </a:p>
          <a:p>
            <a:pPr lvl="1"/>
            <a:r>
              <a:rPr lang="en-US" sz="1800" dirty="0" err="1" smtClean="0"/>
              <a:t>FloatEvaluator</a:t>
            </a:r>
            <a:r>
              <a:rPr lang="en-US" sz="1800" dirty="0" smtClean="0"/>
              <a:t> </a:t>
            </a:r>
            <a:r>
              <a:rPr lang="ru-RU" sz="1800" dirty="0" smtClean="0"/>
              <a:t>для вычисления вещественных </a:t>
            </a:r>
            <a:r>
              <a:rPr lang="ru-RU" sz="1800" dirty="0" smtClean="0"/>
              <a:t>значений</a:t>
            </a:r>
            <a:endParaRPr lang="ru-RU" sz="1800" dirty="0" smtClean="0"/>
          </a:p>
          <a:p>
            <a:pPr lvl="1"/>
            <a:r>
              <a:rPr lang="en-US" sz="1800" dirty="0" err="1" smtClean="0"/>
              <a:t>ArgbEvaluator</a:t>
            </a:r>
            <a:r>
              <a:rPr lang="en-US" sz="1800" dirty="0" smtClean="0"/>
              <a:t> </a:t>
            </a:r>
            <a:r>
              <a:rPr lang="ru-RU" sz="1800" dirty="0" smtClean="0"/>
              <a:t>для вычисления значений цвета в шестнадцатеричном </a:t>
            </a:r>
            <a:r>
              <a:rPr lang="ru-RU" sz="1800" dirty="0" smtClean="0"/>
              <a:t>представлении</a:t>
            </a:r>
            <a:endParaRPr lang="ru-RU" sz="1800" dirty="0" smtClean="0"/>
          </a:p>
          <a:p>
            <a:pPr lvl="1"/>
            <a:r>
              <a:rPr lang="en-US" sz="1800" dirty="0" err="1" smtClean="0"/>
              <a:t>TypeEvaluator</a:t>
            </a:r>
            <a:r>
              <a:rPr lang="ru-RU" sz="1800" dirty="0" smtClean="0"/>
              <a:t> – интерфейс, позволяющий создавать собственных вычислителей</a:t>
            </a:r>
            <a:endParaRPr lang="ru-RU" sz="180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Работа с базами данных, графикой и анимацией. Разработка игр.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sz="3600" dirty="0" smtClean="0"/>
              <a:t>Интерполяторы</a:t>
            </a:r>
            <a:endParaRPr lang="ru-RU" sz="3600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500174"/>
            <a:ext cx="7200799" cy="4541189"/>
          </a:xfrm>
        </p:spPr>
        <p:txBody>
          <a:bodyPr/>
          <a:lstStyle/>
          <a:p>
            <a:r>
              <a:rPr lang="ru-RU" dirty="0" smtClean="0"/>
              <a:t>определяют, с помощью каких функций от времени  вычисляются значения свойств, для которых задается </a:t>
            </a:r>
            <a:r>
              <a:rPr lang="ru-RU" dirty="0" smtClean="0"/>
              <a:t>анимация</a:t>
            </a:r>
          </a:p>
          <a:p>
            <a:r>
              <a:rPr lang="ru-RU" dirty="0" smtClean="0"/>
              <a:t>Интерполяторы </a:t>
            </a:r>
            <a:r>
              <a:rPr lang="ru-RU" dirty="0" smtClean="0"/>
              <a:t>определены в пакете </a:t>
            </a:r>
            <a:r>
              <a:rPr lang="en-US" dirty="0" smtClean="0"/>
              <a:t>android</a:t>
            </a:r>
            <a:r>
              <a:rPr lang="ru-RU" dirty="0" smtClean="0"/>
              <a:t>.</a:t>
            </a:r>
            <a:r>
              <a:rPr lang="en-US" dirty="0" smtClean="0"/>
              <a:t>view</a:t>
            </a:r>
            <a:r>
              <a:rPr lang="ru-RU" dirty="0" smtClean="0"/>
              <a:t>.</a:t>
            </a:r>
            <a:r>
              <a:rPr lang="en-US" dirty="0" smtClean="0"/>
              <a:t>animation</a:t>
            </a:r>
            <a:r>
              <a:rPr lang="ru-RU" dirty="0" smtClean="0"/>
              <a:t> </a:t>
            </a:r>
          </a:p>
          <a:p>
            <a:r>
              <a:rPr lang="ru-RU" dirty="0" smtClean="0"/>
              <a:t>Если </a:t>
            </a:r>
            <a:r>
              <a:rPr lang="ru-RU" dirty="0" smtClean="0"/>
              <a:t>ни один из существующих интерполяторов не подходит, можно создать собственный, реализовав интерфейс </a:t>
            </a:r>
            <a:r>
              <a:rPr lang="en-US" dirty="0" err="1" smtClean="0"/>
              <a:t>TimeInterpolator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Работа с базами данных, графикой и анимацией. Разработка игр.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ru-RU" sz="3600" dirty="0" smtClean="0"/>
              <a:t>Анимация компонентов пользовательского интерфейса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132856"/>
            <a:ext cx="7200799" cy="3908507"/>
          </a:xfrm>
        </p:spPr>
        <p:txBody>
          <a:bodyPr/>
          <a:lstStyle/>
          <a:p>
            <a:r>
              <a:rPr lang="ru-RU" dirty="0" smtClean="0"/>
              <a:t>Используется </a:t>
            </a:r>
            <a:r>
              <a:rPr lang="ru-RU" dirty="0" smtClean="0"/>
              <a:t>для реализации анимации преобразований над наследниками класса </a:t>
            </a:r>
            <a:r>
              <a:rPr lang="en-US" dirty="0" smtClean="0"/>
              <a:t>View</a:t>
            </a:r>
            <a:endParaRPr lang="ru-RU" dirty="0" smtClean="0"/>
          </a:p>
          <a:p>
            <a:r>
              <a:rPr lang="ru-RU" dirty="0" smtClean="0"/>
              <a:t>Для расчёта нужно: </a:t>
            </a:r>
            <a:r>
              <a:rPr lang="ru-RU" dirty="0" smtClean="0"/>
              <a:t>начальная точка, конечная точка, размер, поворот и другие общие аспекты анимации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Работа с базами данных, графикой и анимацией. Разработка игр.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  <p:pic>
        <p:nvPicPr>
          <p:cNvPr id="51202" name="Picture 2" descr="J:\work\Лекции-лабы-презенташки\unnamed (3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1196752"/>
            <a:ext cx="2016224" cy="2016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>
            <a:normAutofit/>
          </a:bodyPr>
          <a:lstStyle/>
          <a:p>
            <a:r>
              <a:rPr lang="en-US" sz="4000" dirty="0" smtClean="0"/>
              <a:t>2D </a:t>
            </a:r>
            <a:r>
              <a:rPr lang="ru-RU" sz="4000" dirty="0" smtClean="0"/>
              <a:t>и 3</a:t>
            </a:r>
            <a:r>
              <a:rPr lang="en-US" sz="4000" dirty="0" smtClean="0"/>
              <a:t>D </a:t>
            </a:r>
            <a:r>
              <a:rPr lang="ru-RU" sz="4000" dirty="0" smtClean="0"/>
              <a:t>графика</a:t>
            </a:r>
          </a:p>
        </p:txBody>
      </p:sp>
      <p:sp>
        <p:nvSpPr>
          <p:cNvPr id="7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09600" y="6042025"/>
            <a:ext cx="4622800" cy="365125"/>
          </a:xfrm>
        </p:spPr>
        <p:txBody>
          <a:bodyPr/>
          <a:lstStyle/>
          <a:p>
            <a:pPr>
              <a:defRPr/>
            </a:pPr>
            <a:r>
              <a:rPr lang="ru-RU" smtClean="0"/>
              <a:t>Работа с базами данных, графикой и анимацией. Разработка игр.</a:t>
            </a:r>
            <a:endParaRPr lang="en-US" dirty="0"/>
          </a:p>
        </p:txBody>
      </p:sp>
      <p:sp>
        <p:nvSpPr>
          <p:cNvPr id="8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445250" y="6042025"/>
            <a:ext cx="512763" cy="365125"/>
          </a:xfrm>
        </p:spPr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ru-RU" sz="3600" dirty="0" smtClean="0"/>
              <a:t>Холсты и графические объекты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7" y="2132856"/>
            <a:ext cx="6768752" cy="3908507"/>
          </a:xfrm>
        </p:spPr>
        <p:txBody>
          <a:bodyPr/>
          <a:lstStyle/>
          <a:p>
            <a:r>
              <a:rPr lang="ru-RU" dirty="0" smtClean="0"/>
              <a:t>Изобразить графику или анимацию в элементе пользовательского </a:t>
            </a:r>
            <a:r>
              <a:rPr lang="ru-RU" dirty="0" smtClean="0"/>
              <a:t>интерфейса</a:t>
            </a:r>
          </a:p>
          <a:p>
            <a:r>
              <a:rPr lang="ru-RU" dirty="0" smtClean="0"/>
              <a:t>Изображать графику напрямую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	на холсте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Работа с базами данных, графикой и анимацией. Разработка игр.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  <p:pic>
        <p:nvPicPr>
          <p:cNvPr id="52226" name="Picture 2" descr="J:\work\Лекции-лабы-презенташки\unnamed (2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4860032" y="3212976"/>
            <a:ext cx="3330478" cy="32149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Аппаратное ускорение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Все </a:t>
            </a:r>
            <a:r>
              <a:rPr lang="ru-RU" dirty="0" smtClean="0"/>
              <a:t>операции рисования на холсте исполняются с использованием </a:t>
            </a:r>
            <a:r>
              <a:rPr lang="en-US" dirty="0" smtClean="0"/>
              <a:t>GPU</a:t>
            </a:r>
            <a:endParaRPr lang="ru-RU" dirty="0" smtClean="0"/>
          </a:p>
          <a:p>
            <a:r>
              <a:rPr lang="ru-RU" dirty="0" smtClean="0"/>
              <a:t>Доступно </a:t>
            </a:r>
            <a:r>
              <a:rPr lang="ru-RU" dirty="0" smtClean="0"/>
              <a:t>по умолчанию, если целевой уровень </a:t>
            </a:r>
            <a:r>
              <a:rPr lang="en-US" dirty="0" smtClean="0"/>
              <a:t>API </a:t>
            </a:r>
            <a:r>
              <a:rPr lang="ru-RU" dirty="0" smtClean="0"/>
              <a:t>больше или равен 14, но может быть включено </a:t>
            </a:r>
            <a:r>
              <a:rPr lang="ru-RU" dirty="0" smtClean="0"/>
              <a:t>явно</a:t>
            </a:r>
          </a:p>
          <a:p>
            <a:r>
              <a:rPr lang="ru-RU" dirty="0" smtClean="0"/>
              <a:t>!Включение </a:t>
            </a:r>
            <a:r>
              <a:rPr lang="ru-RU" dirty="0" smtClean="0"/>
              <a:t>может нарушать некоторые пользовательские изображения или вызовы рисования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Работа с базами данных, графикой и анимацией. Разработка игр.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OpenGL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Является </a:t>
            </a:r>
            <a:r>
              <a:rPr lang="ru-RU" dirty="0" err="1" smtClean="0"/>
              <a:t>кросс-платформенным</a:t>
            </a:r>
            <a:r>
              <a:rPr lang="ru-RU" dirty="0" smtClean="0"/>
              <a:t> </a:t>
            </a:r>
            <a:r>
              <a:rPr lang="en-US" dirty="0" smtClean="0"/>
              <a:t>API</a:t>
            </a:r>
            <a:r>
              <a:rPr lang="ru-RU" dirty="0" smtClean="0"/>
              <a:t>, который определяет стандартный программный интерфейс для аппаратного обеспечения, занимающегося обработкой 3</a:t>
            </a:r>
            <a:r>
              <a:rPr lang="en-US" dirty="0" smtClean="0"/>
              <a:t>D </a:t>
            </a:r>
            <a:r>
              <a:rPr lang="ru-RU" dirty="0" smtClean="0"/>
              <a:t>графики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Работа с базами данных, графикой и анимацией. Разработка игр.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  <p:pic>
        <p:nvPicPr>
          <p:cNvPr id="53250" name="Picture 2" descr="J:\work\Лекции-лабы-презенташки\opengl_by_step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4293096"/>
            <a:ext cx="3672408" cy="16321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>
            <a:noAutofit/>
          </a:bodyPr>
          <a:lstStyle/>
          <a:p>
            <a:r>
              <a:rPr lang="ru-RU" sz="4000" dirty="0" smtClean="0"/>
              <a:t>Основные принципы разработки игровых приложений для смартфонов</a:t>
            </a:r>
          </a:p>
        </p:txBody>
      </p:sp>
      <p:sp>
        <p:nvSpPr>
          <p:cNvPr id="7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09600" y="6042025"/>
            <a:ext cx="4622800" cy="365125"/>
          </a:xfrm>
        </p:spPr>
        <p:txBody>
          <a:bodyPr/>
          <a:lstStyle/>
          <a:p>
            <a:pPr>
              <a:defRPr/>
            </a:pPr>
            <a:r>
              <a:rPr lang="ru-RU" smtClean="0"/>
              <a:t>Работа с базами данных, графикой и анимацией. Разработка игр.</a:t>
            </a:r>
            <a:endParaRPr lang="en-US" dirty="0"/>
          </a:p>
        </p:txBody>
      </p:sp>
      <p:sp>
        <p:nvSpPr>
          <p:cNvPr id="8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445250" y="6042025"/>
            <a:ext cx="512763" cy="365125"/>
          </a:xfrm>
        </p:spPr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Введение</a:t>
            </a:r>
            <a:endParaRPr lang="ru-RU" sz="4000" dirty="0"/>
          </a:p>
        </p:txBody>
      </p:sp>
      <p:sp>
        <p:nvSpPr>
          <p:cNvPr id="7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09600" y="6042025"/>
            <a:ext cx="4622800" cy="365125"/>
          </a:xfrm>
        </p:spPr>
        <p:txBody>
          <a:bodyPr/>
          <a:lstStyle/>
          <a:p>
            <a:pPr>
              <a:defRPr/>
            </a:pPr>
            <a:r>
              <a:rPr lang="ru-RU" smtClean="0"/>
              <a:t>Работа с базами данных, графикой и анимацией. Разработка игр.</a:t>
            </a:r>
            <a:endParaRPr lang="en-US" dirty="0"/>
          </a:p>
        </p:txBody>
      </p:sp>
      <p:sp>
        <p:nvSpPr>
          <p:cNvPr id="8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445250" y="6042025"/>
            <a:ext cx="512763" cy="365125"/>
          </a:xfrm>
        </p:spPr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Основные принципы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836712"/>
            <a:ext cx="7274769" cy="4772603"/>
          </a:xfrm>
        </p:spPr>
        <p:txBody>
          <a:bodyPr/>
          <a:lstStyle/>
          <a:p>
            <a:r>
              <a:rPr lang="ru-RU" dirty="0" smtClean="0"/>
              <a:t>Основные принципы разработки игровых приложений для смартфонов рассмотрены во второй части лабораторной работы к данной </a:t>
            </a:r>
            <a:r>
              <a:rPr lang="ru-RU" dirty="0" smtClean="0"/>
              <a:t>теме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Работа с базами данных, графикой и анимацией. Разработка игр.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  <p:pic>
        <p:nvPicPr>
          <p:cNvPr id="54274" name="Picture 2" descr="J:\work\Лекции-лабы-презенташки\sof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2420888"/>
            <a:ext cx="4320480" cy="41764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605606" cy="676275"/>
          </a:xfrm>
        </p:spPr>
        <p:txBody>
          <a:bodyPr>
            <a:noAutofit/>
          </a:bodyPr>
          <a:lstStyle/>
          <a:p>
            <a:r>
              <a:rPr lang="ru-RU" sz="3600" dirty="0" smtClean="0"/>
              <a:t>Список дополнительных источников</a:t>
            </a:r>
          </a:p>
        </p:txBody>
      </p:sp>
      <p:sp>
        <p:nvSpPr>
          <p:cNvPr id="20483" name="Объект 2"/>
          <p:cNvSpPr>
            <a:spLocks noGrp="1"/>
          </p:cNvSpPr>
          <p:nvPr>
            <p:ph idx="1"/>
          </p:nvPr>
        </p:nvSpPr>
        <p:spPr>
          <a:xfrm>
            <a:off x="500034" y="1714488"/>
            <a:ext cx="6929486" cy="4357704"/>
          </a:xfrm>
        </p:spPr>
        <p:txBody>
          <a:bodyPr/>
          <a:lstStyle/>
          <a:p>
            <a:pPr lvl="0"/>
            <a:r>
              <a:rPr lang="ru-RU" sz="1800" dirty="0" smtClean="0"/>
              <a:t>Майер P. Android 2 : программирование приложений для планшетных компьютеров и смартфонов : [пер. с англ. ] / </a:t>
            </a:r>
            <a:r>
              <a:rPr lang="ru-RU" sz="1800" dirty="0" err="1" smtClean="0"/>
              <a:t>Рето</a:t>
            </a:r>
            <a:r>
              <a:rPr lang="ru-RU" sz="1800" dirty="0" smtClean="0"/>
              <a:t> Майер. — М. : </a:t>
            </a:r>
            <a:r>
              <a:rPr lang="ru-RU" sz="1800" dirty="0" err="1" smtClean="0"/>
              <a:t>Эксмо</a:t>
            </a:r>
            <a:r>
              <a:rPr lang="ru-RU" sz="1800" dirty="0" smtClean="0"/>
              <a:t>, 2011. — 672 с. — (Мировой компьютерный бестселлер). </a:t>
            </a:r>
          </a:p>
          <a:p>
            <a:pPr lvl="0"/>
            <a:r>
              <a:rPr lang="ru-RU" sz="1800" u="sng" dirty="0" smtClean="0">
                <a:solidFill>
                  <a:schemeClr val="accent2">
                    <a:lumMod val="50000"/>
                  </a:schemeClr>
                </a:solidFill>
                <a:hlinkClick r:id="rId2"/>
              </a:rPr>
              <a:t>http://www.androidpit.ru/chto-takoe-vidzhet</a:t>
            </a:r>
            <a:r>
              <a:rPr lang="ru-RU" sz="1800" u="sng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ru-RU" sz="18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0"/>
            <a:r>
              <a:rPr lang="ru-RU" sz="1800" u="sng" dirty="0" smtClean="0">
                <a:solidFill>
                  <a:schemeClr val="accent2">
                    <a:lumMod val="50000"/>
                  </a:schemeClr>
                </a:solidFill>
                <a:hlinkClick r:id="rId3"/>
              </a:rPr>
              <a:t>http://developer.android.com/guide/components/fundamentals.html</a:t>
            </a:r>
            <a:endParaRPr lang="ru-RU" sz="18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0"/>
            <a:r>
              <a:rPr lang="ru-RU" sz="1800" u="sng" dirty="0" smtClean="0">
                <a:solidFill>
                  <a:schemeClr val="accent2">
                    <a:lumMod val="50000"/>
                  </a:schemeClr>
                </a:solidFill>
                <a:hlinkClick r:id="rId4"/>
              </a:rPr>
              <a:t>http://www.ibm.com/developerworks/ru/library/os-android-devel/</a:t>
            </a:r>
            <a:r>
              <a:rPr lang="ru-RU" sz="1800" u="sng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ru-RU" sz="1800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Работа с базами данных, графикой и анимацией. Разработка игр.</a:t>
            </a:r>
            <a:endParaRPr lang="en-US" dirty="0"/>
          </a:p>
        </p:txBody>
      </p:sp>
      <p:sp>
        <p:nvSpPr>
          <p:cNvPr id="20485" name="Номер слайда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03D48D1-0DE7-46DD-B159-D503BE8DA95B}" type="slidenum">
              <a:rPr lang="en-US" smtClean="0">
                <a:solidFill>
                  <a:schemeClr val="accent1"/>
                </a:solidFill>
                <a:latin typeface="Trebuchet MS" panose="020B0603020202020204" pitchFamily="34" charset="0"/>
              </a:rPr>
              <a:pPr/>
              <a:t>31</a:t>
            </a:fld>
            <a:endParaRPr lang="en-US" smtClean="0">
              <a:solidFill>
                <a:schemeClr val="accent1"/>
              </a:solidFill>
              <a:latin typeface="Trebuchet MS" panose="020B0603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8413" cy="676275"/>
          </a:xfrm>
        </p:spPr>
        <p:txBody>
          <a:bodyPr>
            <a:normAutofit/>
          </a:bodyPr>
          <a:lstStyle/>
          <a:p>
            <a:pPr eaLnBrk="1" hangingPunct="1"/>
            <a:r>
              <a:rPr lang="ru-RU" sz="3600" dirty="0" smtClean="0"/>
              <a:t>Общие вопросы</a:t>
            </a:r>
          </a:p>
        </p:txBody>
      </p:sp>
      <p:sp>
        <p:nvSpPr>
          <p:cNvPr id="18435" name="Объект 2"/>
          <p:cNvSpPr>
            <a:spLocks noGrp="1"/>
          </p:cNvSpPr>
          <p:nvPr>
            <p:ph idx="1"/>
          </p:nvPr>
        </p:nvSpPr>
        <p:spPr>
          <a:xfrm>
            <a:off x="609600" y="1392039"/>
            <a:ext cx="6698704" cy="3765153"/>
          </a:xfrm>
        </p:spPr>
        <p:txBody>
          <a:bodyPr/>
          <a:lstStyle/>
          <a:p>
            <a:pPr eaLnBrk="1" hangingPunct="1"/>
            <a:r>
              <a:rPr lang="ru-RU" dirty="0" smtClean="0"/>
              <a:t>Использование баз данных </a:t>
            </a:r>
            <a:r>
              <a:rPr lang="en-US" dirty="0" smtClean="0"/>
              <a:t>SQLite </a:t>
            </a:r>
            <a:r>
              <a:rPr lang="ru-RU" dirty="0" smtClean="0"/>
              <a:t>в приложениях под </a:t>
            </a:r>
            <a:r>
              <a:rPr lang="en-US" dirty="0" smtClean="0"/>
              <a:t>Android</a:t>
            </a:r>
            <a:endParaRPr lang="ru-RU" dirty="0" smtClean="0"/>
          </a:p>
          <a:p>
            <a:pPr eaLnBrk="1" hangingPunct="1"/>
            <a:r>
              <a:rPr lang="ru-RU" dirty="0" smtClean="0"/>
              <a:t>Создание</a:t>
            </a:r>
            <a:r>
              <a:rPr lang="en-US" dirty="0" smtClean="0"/>
              <a:t> </a:t>
            </a:r>
            <a:r>
              <a:rPr lang="ru-RU" dirty="0" smtClean="0"/>
              <a:t>графических изображений и анимации, и работа с ними</a:t>
            </a:r>
            <a:endParaRPr lang="ru-RU" dirty="0" smtClean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Работа с базами данных, графикой и анимацией. Разработка игр.</a:t>
            </a:r>
            <a:endParaRPr lang="en-US" dirty="0"/>
          </a:p>
        </p:txBody>
      </p:sp>
      <p:sp>
        <p:nvSpPr>
          <p:cNvPr id="18437" name="Номер слайда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657298E-2D38-497D-8F7C-E55FE43A54DA}" type="slidenum">
              <a:rPr lang="en-US" smtClean="0">
                <a:solidFill>
                  <a:schemeClr val="accent1"/>
                </a:solidFill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4</a:t>
            </a:fld>
            <a:endParaRPr lang="en-US" smtClean="0">
              <a:solidFill>
                <a:schemeClr val="accent1"/>
              </a:solidFill>
            </a:endParaRPr>
          </a:p>
        </p:txBody>
      </p:sp>
      <p:pic>
        <p:nvPicPr>
          <p:cNvPr id="1026" name="Picture 2" descr="J:\work\Лекции-лабы-презенташки\sqlite-logo (1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9400" y="4005064"/>
            <a:ext cx="3488904" cy="165245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97932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Основы работы с базами данных, </a:t>
            </a:r>
            <a:r>
              <a:rPr lang="en-US" sz="4000" dirty="0" smtClean="0"/>
              <a:t>SQLite</a:t>
            </a:r>
            <a:endParaRPr lang="ru-RU" sz="4000" dirty="0"/>
          </a:p>
        </p:txBody>
      </p:sp>
      <p:sp>
        <p:nvSpPr>
          <p:cNvPr id="7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09600" y="6042025"/>
            <a:ext cx="4622800" cy="365125"/>
          </a:xfrm>
        </p:spPr>
        <p:txBody>
          <a:bodyPr/>
          <a:lstStyle/>
          <a:p>
            <a:pPr>
              <a:defRPr/>
            </a:pPr>
            <a:r>
              <a:rPr lang="ru-RU" smtClean="0"/>
              <a:t>Работа с базами данных, графикой и анимацией. Разработка игр.</a:t>
            </a:r>
            <a:endParaRPr lang="en-US" dirty="0"/>
          </a:p>
        </p:txBody>
      </p:sp>
      <p:sp>
        <p:nvSpPr>
          <p:cNvPr id="8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445250" y="6042025"/>
            <a:ext cx="512763" cy="365125"/>
          </a:xfrm>
        </p:spPr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8413" cy="676275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/>
              <a:t>SQLite</a:t>
            </a:r>
            <a:endParaRPr lang="ru-RU" sz="3600" dirty="0" smtClean="0"/>
          </a:p>
        </p:txBody>
      </p:sp>
      <p:sp>
        <p:nvSpPr>
          <p:cNvPr id="18435" name="Объект 2"/>
          <p:cNvSpPr>
            <a:spLocks noGrp="1"/>
          </p:cNvSpPr>
          <p:nvPr>
            <p:ph idx="1"/>
          </p:nvPr>
        </p:nvSpPr>
        <p:spPr>
          <a:xfrm>
            <a:off x="609600" y="1392039"/>
            <a:ext cx="6698704" cy="3765153"/>
          </a:xfrm>
        </p:spPr>
        <p:txBody>
          <a:bodyPr/>
          <a:lstStyle/>
          <a:p>
            <a:pPr eaLnBrk="1" hangingPunct="1"/>
            <a:r>
              <a:rPr lang="ru-RU" dirty="0" smtClean="0"/>
              <a:t>Н</a:t>
            </a:r>
            <a:r>
              <a:rPr lang="ru-RU" dirty="0" smtClean="0"/>
              <a:t>ебольшая </a:t>
            </a:r>
            <a:r>
              <a:rPr lang="ru-RU" dirty="0" smtClean="0"/>
              <a:t>и при этом мощная система управления базами данных </a:t>
            </a:r>
            <a:endParaRPr lang="ru-RU" dirty="0" smtClean="0"/>
          </a:p>
          <a:p>
            <a:pPr eaLnBrk="1" hangingPunct="1">
              <a:buNone/>
            </a:pPr>
            <a:r>
              <a:rPr lang="ru-RU" dirty="0" smtClean="0"/>
              <a:t>	Плюсы:</a:t>
            </a:r>
          </a:p>
          <a:p>
            <a:pPr lvl="1" eaLnBrk="1" hangingPunct="1"/>
            <a:r>
              <a:rPr lang="ru-RU" sz="1800" dirty="0" smtClean="0"/>
              <a:t>Не требует установки </a:t>
            </a:r>
          </a:p>
          <a:p>
            <a:pPr lvl="1" eaLnBrk="1" hangingPunct="1"/>
            <a:r>
              <a:rPr lang="ru-RU" sz="1800" dirty="0" smtClean="0"/>
              <a:t>Не требует администрирования</a:t>
            </a:r>
            <a:endParaRPr lang="en-US" sz="1800" dirty="0" smtClean="0"/>
          </a:p>
          <a:p>
            <a:pPr lvl="1" eaLnBrk="1" hangingPunct="1"/>
            <a:r>
              <a:rPr lang="ru-RU" sz="1800" dirty="0" smtClean="0"/>
              <a:t>Бесплатная</a:t>
            </a:r>
          </a:p>
          <a:p>
            <a:pPr lvl="1" eaLnBrk="1" hangingPunct="1"/>
            <a:r>
              <a:rPr lang="ru-RU" sz="1800" dirty="0" smtClean="0"/>
              <a:t>Маленькая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Работа с базами данных, графикой и анимацией. Разработка игр.</a:t>
            </a:r>
            <a:endParaRPr lang="en-US" dirty="0"/>
          </a:p>
        </p:txBody>
      </p:sp>
      <p:sp>
        <p:nvSpPr>
          <p:cNvPr id="18437" name="Номер слайда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657298E-2D38-497D-8F7C-E55FE43A54DA}" type="slidenum">
              <a:rPr lang="en-US" smtClean="0">
                <a:solidFill>
                  <a:schemeClr val="accent1"/>
                </a:solidFill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6</a:t>
            </a:fld>
            <a:endParaRPr lang="en-US" dirty="0" smtClean="0">
              <a:solidFill>
                <a:schemeClr val="accent1"/>
              </a:solidFill>
            </a:endParaRPr>
          </a:p>
        </p:txBody>
      </p:sp>
      <p:pic>
        <p:nvPicPr>
          <p:cNvPr id="3074" name="Picture 2" descr="J:\work\Лекции-лабы-презенташки\1935049505_rU6yWZ75_datadroid_512-300x30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2348880"/>
            <a:ext cx="2857501" cy="28575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97932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8413" cy="676275"/>
          </a:xfrm>
        </p:spPr>
        <p:txBody>
          <a:bodyPr>
            <a:normAutofit/>
          </a:bodyPr>
          <a:lstStyle/>
          <a:p>
            <a:pPr eaLnBrk="1" hangingPunct="1"/>
            <a:r>
              <a:rPr lang="ru-RU" sz="3600" dirty="0" smtClean="0"/>
              <a:t>База данных </a:t>
            </a:r>
            <a:r>
              <a:rPr lang="en-US" sz="3600" dirty="0" smtClean="0"/>
              <a:t>SQLite</a:t>
            </a:r>
            <a:endParaRPr lang="ru-RU" sz="3600" dirty="0" smtClean="0"/>
          </a:p>
        </p:txBody>
      </p:sp>
      <p:sp>
        <p:nvSpPr>
          <p:cNvPr id="18435" name="Объект 2"/>
          <p:cNvSpPr>
            <a:spLocks noGrp="1"/>
          </p:cNvSpPr>
          <p:nvPr>
            <p:ph idx="1"/>
          </p:nvPr>
        </p:nvSpPr>
        <p:spPr>
          <a:xfrm>
            <a:off x="467544" y="1392039"/>
            <a:ext cx="6840760" cy="4629249"/>
          </a:xfrm>
        </p:spPr>
        <p:txBody>
          <a:bodyPr/>
          <a:lstStyle/>
          <a:p>
            <a:pPr eaLnBrk="1" hangingPunct="1"/>
            <a:r>
              <a:rPr lang="ru-RU" dirty="0" smtClean="0"/>
              <a:t>Это обычный </a:t>
            </a:r>
            <a:r>
              <a:rPr lang="ru-RU" dirty="0" smtClean="0"/>
              <a:t>файл, </a:t>
            </a:r>
            <a:r>
              <a:rPr lang="ru-RU" dirty="0" smtClean="0"/>
              <a:t>копирование и перемещение которого не отражается на работе базы данных</a:t>
            </a:r>
          </a:p>
          <a:p>
            <a:pPr eaLnBrk="1" hangingPunct="1"/>
            <a:r>
              <a:rPr lang="en-US" dirty="0" smtClean="0"/>
              <a:t>Android </a:t>
            </a:r>
            <a:r>
              <a:rPr lang="ru-RU" dirty="0" smtClean="0"/>
              <a:t>хранит файл базы данных в папке </a:t>
            </a:r>
            <a:r>
              <a:rPr lang="en-US" dirty="0" smtClean="0"/>
              <a:t>data</a:t>
            </a:r>
            <a:r>
              <a:rPr lang="ru-RU" dirty="0" smtClean="0"/>
              <a:t>/</a:t>
            </a:r>
            <a:r>
              <a:rPr lang="en-US" dirty="0" smtClean="0"/>
              <a:t>data</a:t>
            </a:r>
            <a:r>
              <a:rPr lang="ru-RU" dirty="0" smtClean="0"/>
              <a:t>/</a:t>
            </a:r>
            <a:r>
              <a:rPr lang="en-US" dirty="0" err="1" smtClean="0"/>
              <a:t>packagename</a:t>
            </a:r>
            <a:r>
              <a:rPr lang="ru-RU" dirty="0" smtClean="0"/>
              <a:t>/</a:t>
            </a:r>
            <a:r>
              <a:rPr lang="en-US" dirty="0" smtClean="0"/>
              <a:t>databases</a:t>
            </a:r>
            <a:r>
              <a:rPr lang="ru-RU" dirty="0" smtClean="0"/>
              <a:t>/</a:t>
            </a:r>
          </a:p>
          <a:p>
            <a:pPr eaLnBrk="1" hangingPunct="1"/>
            <a:endParaRPr lang="ru-RU" dirty="0" smtClean="0"/>
          </a:p>
          <a:p>
            <a:pPr eaLnBrk="1" hangingPunct="1"/>
            <a:endParaRPr lang="ru-RU" dirty="0" smtClean="0"/>
          </a:p>
          <a:p>
            <a:pPr eaLnBrk="1" hangingPunct="1"/>
            <a:r>
              <a:rPr lang="ru-RU" dirty="0" smtClean="0"/>
              <a:t>Для доступа к этому файлу необходимо запускать команды </a:t>
            </a:r>
            <a:r>
              <a:rPr lang="en-US" dirty="0" smtClean="0"/>
              <a:t>SQL</a:t>
            </a:r>
            <a:endParaRPr lang="ru-RU" dirty="0" smtClean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Работа с базами данных, графикой и анимацией. Разработка игр.</a:t>
            </a:r>
            <a:endParaRPr lang="en-US" dirty="0"/>
          </a:p>
        </p:txBody>
      </p:sp>
      <p:sp>
        <p:nvSpPr>
          <p:cNvPr id="18437" name="Номер слайда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657298E-2D38-497D-8F7C-E55FE43A54DA}" type="slidenum">
              <a:rPr lang="en-US" smtClean="0">
                <a:solidFill>
                  <a:schemeClr val="accent1"/>
                </a:solidFill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7</a:t>
            </a:fld>
            <a:endParaRPr lang="en-US" dirty="0" smtClean="0">
              <a:solidFill>
                <a:schemeClr val="accent1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645024"/>
            <a:ext cx="6768749" cy="122413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097932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DDL</a:t>
            </a:r>
            <a:r>
              <a:rPr lang="ru-RU" dirty="0" smtClean="0"/>
              <a:t> </a:t>
            </a:r>
            <a:endParaRPr lang="ru-RU" dirty="0" smtClean="0"/>
          </a:p>
          <a:p>
            <a:r>
              <a:rPr lang="en-US" dirty="0" smtClean="0"/>
              <a:t>Modification</a:t>
            </a:r>
            <a:endParaRPr lang="ru-RU" dirty="0" smtClean="0"/>
          </a:p>
          <a:p>
            <a:r>
              <a:rPr lang="en-US" dirty="0" smtClean="0"/>
              <a:t>Query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Работа с базами данных, графикой и анимацией. Разработка игр.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pic>
        <p:nvPicPr>
          <p:cNvPr id="6" name="Picture 2" descr="J:\work\Лекции-лабы-презенташки\SQLiteDatabaseSuppor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3861048"/>
            <a:ext cx="4188712" cy="2513855"/>
          </a:xfrm>
          <a:prstGeom prst="rect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609600" y="609600"/>
            <a:ext cx="6348413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36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Виды </a:t>
            </a:r>
            <a:r>
              <a:rPr lang="en-US" sz="36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SQL</a:t>
            </a:r>
            <a:r>
              <a:rPr lang="ru-RU" sz="36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 запросов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599" y="1644190"/>
            <a:ext cx="6347714" cy="4305090"/>
          </a:xfrm>
        </p:spPr>
        <p:txBody>
          <a:bodyPr/>
          <a:lstStyle/>
          <a:p>
            <a:r>
              <a:rPr lang="ru-RU" dirty="0" smtClean="0"/>
              <a:t>Такие запросы используются для создания </a:t>
            </a:r>
            <a:r>
              <a:rPr lang="ru-RU" dirty="0" smtClean="0"/>
              <a:t>таблиц</a:t>
            </a:r>
          </a:p>
          <a:p>
            <a:r>
              <a:rPr lang="ru-RU" dirty="0" smtClean="0"/>
              <a:t>В </a:t>
            </a:r>
            <a:r>
              <a:rPr lang="ru-RU" dirty="0" smtClean="0"/>
              <a:t>файле базы данных может быть несколько </a:t>
            </a:r>
            <a:r>
              <a:rPr lang="ru-RU" dirty="0" smtClean="0"/>
              <a:t>таблиц</a:t>
            </a:r>
          </a:p>
          <a:p>
            <a:pPr>
              <a:buNone/>
            </a:pPr>
            <a:r>
              <a:rPr lang="ru-RU" dirty="0" smtClean="0"/>
              <a:t>	</a:t>
            </a:r>
            <a:r>
              <a:rPr lang="ru-RU" sz="1800" dirty="0" smtClean="0"/>
              <a:t>Создание таблицы: </a:t>
            </a:r>
          </a:p>
          <a:p>
            <a:pPr>
              <a:lnSpc>
                <a:spcPct val="100000"/>
              </a:lnSpc>
              <a:buNone/>
            </a:pPr>
            <a:r>
              <a:rPr lang="ru-RU" sz="1800" dirty="0" smtClean="0"/>
              <a:t>			</a:t>
            </a:r>
            <a:r>
              <a:rPr lang="en-US" sz="1800" dirty="0" smtClean="0"/>
              <a:t>create </a:t>
            </a:r>
            <a:r>
              <a:rPr lang="en-US" sz="1800" dirty="0" err="1" smtClean="0"/>
              <a:t>Table_Name</a:t>
            </a:r>
            <a:r>
              <a:rPr lang="en-US" sz="1800" dirty="0" smtClean="0"/>
              <a:t> (</a:t>
            </a:r>
            <a:endParaRPr lang="ru-RU" sz="1800" dirty="0" smtClean="0"/>
          </a:p>
          <a:p>
            <a:pPr>
              <a:lnSpc>
                <a:spcPct val="100000"/>
              </a:lnSpc>
              <a:buNone/>
            </a:pPr>
            <a:r>
              <a:rPr lang="ru-RU" sz="1800" dirty="0" smtClean="0"/>
              <a:t>			</a:t>
            </a:r>
            <a:r>
              <a:rPr lang="en-US" sz="1800" dirty="0" smtClean="0"/>
              <a:t>_</a:t>
            </a:r>
            <a:r>
              <a:rPr lang="en-US" sz="1800" dirty="0" smtClean="0"/>
              <a:t>id  integer primary key </a:t>
            </a:r>
            <a:r>
              <a:rPr lang="en-US" sz="1800" dirty="0" err="1" smtClean="0"/>
              <a:t>autoincrement</a:t>
            </a:r>
            <a:r>
              <a:rPr lang="en-US" sz="1800" dirty="0" smtClean="0"/>
              <a:t>,</a:t>
            </a:r>
            <a:endParaRPr lang="ru-RU" sz="1800" dirty="0" smtClean="0"/>
          </a:p>
          <a:p>
            <a:pPr>
              <a:lnSpc>
                <a:spcPct val="100000"/>
              </a:lnSpc>
              <a:buNone/>
            </a:pPr>
            <a:r>
              <a:rPr lang="ru-RU" sz="1800" dirty="0" smtClean="0"/>
              <a:t>			</a:t>
            </a:r>
            <a:r>
              <a:rPr lang="en-US" sz="1800" dirty="0" smtClean="0"/>
              <a:t>field_name_1 </a:t>
            </a:r>
            <a:r>
              <a:rPr lang="en-US" sz="1800" dirty="0" smtClean="0"/>
              <a:t>text,</a:t>
            </a:r>
            <a:endParaRPr lang="ru-RU" sz="1800" dirty="0" smtClean="0"/>
          </a:p>
          <a:p>
            <a:pPr>
              <a:lnSpc>
                <a:spcPct val="100000"/>
              </a:lnSpc>
              <a:buNone/>
            </a:pPr>
            <a:r>
              <a:rPr lang="ru-RU" sz="1800" dirty="0" smtClean="0"/>
              <a:t>			</a:t>
            </a:r>
            <a:r>
              <a:rPr lang="en-US" sz="1800" dirty="0" smtClean="0"/>
              <a:t>field_name_2 </a:t>
            </a:r>
            <a:r>
              <a:rPr lang="en-US" sz="1800" dirty="0" smtClean="0"/>
              <a:t>text</a:t>
            </a:r>
            <a:r>
              <a:rPr lang="en-US" sz="1800" dirty="0" smtClean="0"/>
              <a:t>);</a:t>
            </a:r>
            <a:endParaRPr lang="ru-RU" dirty="0" smtClean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Работа с базами данных, графикой и анимацией. Разработка игр.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609600" y="609600"/>
            <a:ext cx="6348413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defTabSz="457200" eaLnBrk="1" hangingPunct="1"/>
            <a:r>
              <a:rPr lang="en-US" sz="36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DDL</a:t>
            </a:r>
            <a:r>
              <a:rPr lang="ru-RU" sz="36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-запросы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122" name="Picture 2" descr="J:\work\Лекции-лабы-презенташки\ddl-search.biz_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2852936"/>
            <a:ext cx="3810000" cy="2857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881</TotalTime>
  <Words>946</Words>
  <Application>Microsoft Office PowerPoint</Application>
  <PresentationFormat>Экран (4:3)</PresentationFormat>
  <Paragraphs>199</Paragraphs>
  <Slides>31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Грань</vt:lpstr>
      <vt:lpstr>Работа с базами данных, графикой и анимацией. Разработка игр</vt:lpstr>
      <vt:lpstr>Содержание</vt:lpstr>
      <vt:lpstr>Введение</vt:lpstr>
      <vt:lpstr>Общие вопросы</vt:lpstr>
      <vt:lpstr>Основы работы с базами данных, SQLite</vt:lpstr>
      <vt:lpstr>SQLite</vt:lpstr>
      <vt:lpstr>База данных SQLite</vt:lpstr>
      <vt:lpstr>Слайд 8</vt:lpstr>
      <vt:lpstr>Слайд 9</vt:lpstr>
      <vt:lpstr>Слайд 10</vt:lpstr>
      <vt:lpstr>Слайд 11</vt:lpstr>
      <vt:lpstr>Создание и обновление БД. Класс SQLiteOpenHelper</vt:lpstr>
      <vt:lpstr>Работа с БД напрямую.  Класс SQLiteDatabase</vt:lpstr>
      <vt:lpstr>Другие классы</vt:lpstr>
      <vt:lpstr>Content Providers</vt:lpstr>
      <vt:lpstr>Анимация</vt:lpstr>
      <vt:lpstr>Системы анимации</vt:lpstr>
      <vt:lpstr>Анимация свойств</vt:lpstr>
      <vt:lpstr>Класс Animator</vt:lpstr>
      <vt:lpstr>Класс ValueAnimator</vt:lpstr>
      <vt:lpstr>Класс AnimatorSet </vt:lpstr>
      <vt:lpstr>Классы-вычислители</vt:lpstr>
      <vt:lpstr>Интерполяторы</vt:lpstr>
      <vt:lpstr>Анимация компонентов пользовательского интерфейса</vt:lpstr>
      <vt:lpstr>2D и 3D графика</vt:lpstr>
      <vt:lpstr>Холсты и графические объекты</vt:lpstr>
      <vt:lpstr>Аппаратное ускорение</vt:lpstr>
      <vt:lpstr>OpenGL</vt:lpstr>
      <vt:lpstr>Основные принципы разработки игровых приложений для смартфонов</vt:lpstr>
      <vt:lpstr>Основные принципы</vt:lpstr>
      <vt:lpstr>Список дополнительных источников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Маркетинг и публикация приложений на Google Play</dc:title>
  <dc:creator>Преподаватель</dc:creator>
  <cp:lastModifiedBy>Тори</cp:lastModifiedBy>
  <cp:revision>157</cp:revision>
  <dcterms:created xsi:type="dcterms:W3CDTF">2013-07-18T07:58:01Z</dcterms:created>
  <dcterms:modified xsi:type="dcterms:W3CDTF">2014-02-26T16:46:04Z</dcterms:modified>
</cp:coreProperties>
</file>